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599" r:id="rId2"/>
    <p:sldId id="677" r:id="rId3"/>
    <p:sldId id="676" r:id="rId4"/>
    <p:sldId id="668" r:id="rId5"/>
    <p:sldId id="672" r:id="rId6"/>
    <p:sldId id="671" r:id="rId7"/>
    <p:sldId id="670" r:id="rId8"/>
    <p:sldId id="674" r:id="rId9"/>
    <p:sldId id="675" r:id="rId10"/>
    <p:sldId id="673" r:id="rId11"/>
  </p:sldIdLst>
  <p:sldSz cx="9144000" cy="6858000" type="screen4x3"/>
  <p:notesSz cx="68119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228"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im Gardn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247F"/>
    <a:srgbClr val="F5871F"/>
    <a:srgbClr val="ABAA1E"/>
    <a:srgbClr val="8382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471" autoAdjust="0"/>
    <p:restoredTop sz="50000" autoAdjust="0"/>
  </p:normalViewPr>
  <p:slideViewPr>
    <p:cSldViewPr snapToGrid="0" snapToObjects="1">
      <p:cViewPr>
        <p:scale>
          <a:sx n="100" d="100"/>
          <a:sy n="100" d="100"/>
        </p:scale>
        <p:origin x="-492" y="-72"/>
      </p:cViewPr>
      <p:guideLst>
        <p:guide orient="horz" pos="2228"/>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2.88592398172451E-2"/>
          <c:y val="1.7767831931791302E-2"/>
          <c:w val="0.95464117332555698"/>
          <c:h val="0.49321417791524502"/>
        </c:manualLayout>
      </c:layout>
      <c:barChart>
        <c:barDir val="bar"/>
        <c:grouping val="percentStacked"/>
        <c:varyColors val="0"/>
        <c:ser>
          <c:idx val="0"/>
          <c:order val="0"/>
          <c:tx>
            <c:strRef>
              <c:f>Sheet1!$B$1</c:f>
              <c:strCache>
                <c:ptCount val="1"/>
                <c:pt idx="0">
                  <c:v>Agree strongly</c:v>
                </c:pt>
              </c:strCache>
            </c:strRef>
          </c:tx>
          <c:spPr>
            <a:solidFill>
              <a:srgbClr val="ABAA00"/>
            </a:solidFill>
            <a:effectLst/>
          </c:spPr>
          <c:invertIfNegative val="0"/>
          <c:dPt>
            <c:idx val="0"/>
            <c:invertIfNegative val="0"/>
            <c:bubble3D val="0"/>
            <c:spPr>
              <a:solidFill>
                <a:srgbClr val="ABAA00"/>
              </a:solidFill>
              <a:effectLst/>
            </c:spPr>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Sheet1!$B$2</c:f>
              <c:numCache>
                <c:formatCode>0%</c:formatCode>
                <c:ptCount val="1"/>
                <c:pt idx="0">
                  <c:v>0.02</c:v>
                </c:pt>
              </c:numCache>
            </c:numRef>
          </c:val>
        </c:ser>
        <c:ser>
          <c:idx val="1"/>
          <c:order val="1"/>
          <c:tx>
            <c:strRef>
              <c:f>Sheet1!$C$1</c:f>
              <c:strCache>
                <c:ptCount val="1"/>
                <c:pt idx="0">
                  <c:v>Agree</c:v>
                </c:pt>
              </c:strCache>
            </c:strRef>
          </c:tx>
          <c:spPr>
            <a:solidFill>
              <a:srgbClr val="ABAA00">
                <a:alpha val="54000"/>
              </a:srgbClr>
            </a:solidFill>
            <a:effectLst/>
          </c:spPr>
          <c:invertIfNegative val="0"/>
          <c:dPt>
            <c:idx val="0"/>
            <c:invertIfNegative val="0"/>
            <c:bubble3D val="0"/>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Sheet1!$C$2</c:f>
              <c:numCache>
                <c:formatCode>0%</c:formatCode>
                <c:ptCount val="1"/>
                <c:pt idx="0">
                  <c:v>0.1</c:v>
                </c:pt>
              </c:numCache>
            </c:numRef>
          </c:val>
        </c:ser>
        <c:ser>
          <c:idx val="2"/>
          <c:order val="2"/>
          <c:tx>
            <c:strRef>
              <c:f>Sheet1!$D$1</c:f>
              <c:strCache>
                <c:ptCount val="1"/>
                <c:pt idx="0">
                  <c:v>Neither agree nor disagree</c:v>
                </c:pt>
              </c:strCache>
            </c:strRef>
          </c:tx>
          <c:spPr>
            <a:solidFill>
              <a:schemeClr val="bg1">
                <a:lumMod val="50000"/>
              </a:schemeClr>
            </a:solidFill>
            <a:effectLst/>
          </c:spPr>
          <c:invertIfNegative val="0"/>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Sheet1!$D$2</c:f>
              <c:numCache>
                <c:formatCode>0%</c:formatCode>
                <c:ptCount val="1"/>
                <c:pt idx="0">
                  <c:v>0.28999999999999998</c:v>
                </c:pt>
              </c:numCache>
            </c:numRef>
          </c:val>
        </c:ser>
        <c:ser>
          <c:idx val="3"/>
          <c:order val="3"/>
          <c:tx>
            <c:strRef>
              <c:f>Sheet1!$E$1</c:f>
              <c:strCache>
                <c:ptCount val="1"/>
                <c:pt idx="0">
                  <c:v>Disagree</c:v>
                </c:pt>
              </c:strCache>
            </c:strRef>
          </c:tx>
          <c:spPr>
            <a:solidFill>
              <a:schemeClr val="accent2">
                <a:lumMod val="75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Sheet1!$E$2</c:f>
              <c:numCache>
                <c:formatCode>0%</c:formatCode>
                <c:ptCount val="1"/>
                <c:pt idx="0">
                  <c:v>0.32</c:v>
                </c:pt>
              </c:numCache>
            </c:numRef>
          </c:val>
        </c:ser>
        <c:ser>
          <c:idx val="4"/>
          <c:order val="4"/>
          <c:tx>
            <c:strRef>
              <c:f>Sheet1!$F$1</c:f>
              <c:strCache>
                <c:ptCount val="1"/>
                <c:pt idx="0">
                  <c:v>Disagree strongly</c:v>
                </c:pt>
              </c:strCache>
            </c:strRef>
          </c:tx>
          <c:spPr>
            <a:solidFill>
              <a:schemeClr val="accent2">
                <a:lumMod val="50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Sheet1!$F$2</c:f>
              <c:numCache>
                <c:formatCode>0%</c:formatCode>
                <c:ptCount val="1"/>
                <c:pt idx="0">
                  <c:v>0.21</c:v>
                </c:pt>
              </c:numCache>
            </c:numRef>
          </c:val>
        </c:ser>
        <c:ser>
          <c:idx val="5"/>
          <c:order val="5"/>
          <c:tx>
            <c:strRef>
              <c:f>Sheet1!$G$1</c:f>
              <c:strCache>
                <c:ptCount val="1"/>
                <c:pt idx="0">
                  <c:v>Don't know</c:v>
                </c:pt>
              </c:strCache>
            </c:strRef>
          </c:tx>
          <c:spPr>
            <a:solidFill>
              <a:schemeClr val="bg1">
                <a:lumMod val="50000"/>
                <a:alpha val="41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Sheet1!$G$2</c:f>
              <c:numCache>
                <c:formatCode>0%</c:formatCode>
                <c:ptCount val="1"/>
                <c:pt idx="0">
                  <c:v>0.06</c:v>
                </c:pt>
              </c:numCache>
            </c:numRef>
          </c:val>
        </c:ser>
        <c:dLbls>
          <c:showLegendKey val="0"/>
          <c:showVal val="1"/>
          <c:showCatName val="0"/>
          <c:showSerName val="0"/>
          <c:showPercent val="0"/>
          <c:showBubbleSize val="0"/>
        </c:dLbls>
        <c:gapWidth val="150"/>
        <c:overlap val="100"/>
        <c:axId val="39842176"/>
        <c:axId val="39843712"/>
      </c:barChart>
      <c:catAx>
        <c:axId val="39842176"/>
        <c:scaling>
          <c:orientation val="minMax"/>
        </c:scaling>
        <c:delete val="0"/>
        <c:axPos val="l"/>
        <c:numFmt formatCode="General" sourceLinked="0"/>
        <c:majorTickMark val="out"/>
        <c:minorTickMark val="none"/>
        <c:tickLblPos val="nextTo"/>
        <c:crossAx val="39843712"/>
        <c:crosses val="autoZero"/>
        <c:auto val="1"/>
        <c:lblAlgn val="ctr"/>
        <c:lblOffset val="100"/>
        <c:noMultiLvlLbl val="0"/>
      </c:catAx>
      <c:valAx>
        <c:axId val="39843712"/>
        <c:scaling>
          <c:orientation val="minMax"/>
        </c:scaling>
        <c:delete val="1"/>
        <c:axPos val="b"/>
        <c:numFmt formatCode="0%" sourceLinked="1"/>
        <c:majorTickMark val="out"/>
        <c:minorTickMark val="none"/>
        <c:tickLblPos val="nextTo"/>
        <c:crossAx val="39842176"/>
        <c:crosses val="autoZero"/>
        <c:crossBetween val="between"/>
      </c:valAx>
      <c:spPr>
        <a:effectLst/>
      </c:spPr>
    </c:plotArea>
    <c:legend>
      <c:legendPos val="b"/>
      <c:layout>
        <c:manualLayout>
          <c:xMode val="edge"/>
          <c:yMode val="edge"/>
          <c:x val="3.9473972003499599E-2"/>
          <c:y val="5.0581767078961302E-2"/>
          <c:w val="0.94698952561485406"/>
          <c:h val="0.100934722001344"/>
        </c:manualLayout>
      </c:layout>
      <c:overlay val="0"/>
      <c:txPr>
        <a:bodyPr rot="0" anchor="ctr" anchorCtr="1"/>
        <a:lstStyle/>
        <a:p>
          <a:pPr>
            <a:defRPr sz="1200">
              <a:latin typeface="Trebuchet MS"/>
              <a:cs typeface="Trebuchet MS"/>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2.88592398172451E-2"/>
          <c:y val="1.7767831931791302E-2"/>
          <c:w val="0.95464117332555698"/>
          <c:h val="0.95898485295979097"/>
        </c:manualLayout>
      </c:layout>
      <c:barChart>
        <c:barDir val="bar"/>
        <c:grouping val="percentStacked"/>
        <c:varyColors val="0"/>
        <c:ser>
          <c:idx val="0"/>
          <c:order val="0"/>
          <c:tx>
            <c:strRef>
              <c:f>Sheet1!$B$1</c:f>
              <c:strCache>
                <c:ptCount val="1"/>
                <c:pt idx="0">
                  <c:v>Agree strongly</c:v>
                </c:pt>
              </c:strCache>
            </c:strRef>
          </c:tx>
          <c:spPr>
            <a:solidFill>
              <a:srgbClr val="ABAA00"/>
            </a:solidFill>
            <a:effectLst/>
          </c:spPr>
          <c:invertIfNegative val="0"/>
          <c:dPt>
            <c:idx val="0"/>
            <c:invertIfNegative val="0"/>
            <c:bubble3D val="0"/>
            <c:spPr>
              <a:solidFill>
                <a:srgbClr val="ABAA00"/>
              </a:solidFill>
              <a:effectLst/>
            </c:spPr>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Sheet1!$B$2</c:f>
              <c:numCache>
                <c:formatCode>0%</c:formatCode>
                <c:ptCount val="1"/>
                <c:pt idx="0">
                  <c:v>0.09</c:v>
                </c:pt>
              </c:numCache>
            </c:numRef>
          </c:val>
        </c:ser>
        <c:ser>
          <c:idx val="1"/>
          <c:order val="1"/>
          <c:tx>
            <c:strRef>
              <c:f>Sheet1!$C$1</c:f>
              <c:strCache>
                <c:ptCount val="1"/>
                <c:pt idx="0">
                  <c:v>Agree</c:v>
                </c:pt>
              </c:strCache>
            </c:strRef>
          </c:tx>
          <c:spPr>
            <a:solidFill>
              <a:srgbClr val="ABAA00">
                <a:alpha val="54000"/>
              </a:srgbClr>
            </a:solidFill>
            <a:effectLst/>
          </c:spPr>
          <c:invertIfNegative val="0"/>
          <c:dPt>
            <c:idx val="0"/>
            <c:invertIfNegative val="0"/>
            <c:bubble3D val="0"/>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Sheet1!$C$2</c:f>
              <c:numCache>
                <c:formatCode>0%</c:formatCode>
                <c:ptCount val="1"/>
                <c:pt idx="0">
                  <c:v>0.28000000000000003</c:v>
                </c:pt>
              </c:numCache>
            </c:numRef>
          </c:val>
        </c:ser>
        <c:ser>
          <c:idx val="2"/>
          <c:order val="2"/>
          <c:tx>
            <c:strRef>
              <c:f>Sheet1!$D$1</c:f>
              <c:strCache>
                <c:ptCount val="1"/>
                <c:pt idx="0">
                  <c:v>Neither agree nor disagree</c:v>
                </c:pt>
              </c:strCache>
            </c:strRef>
          </c:tx>
          <c:spPr>
            <a:solidFill>
              <a:schemeClr val="bg1">
                <a:lumMod val="50000"/>
              </a:schemeClr>
            </a:solidFill>
            <a:effectLst/>
          </c:spPr>
          <c:invertIfNegative val="0"/>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Sheet1!$D$2</c:f>
              <c:numCache>
                <c:formatCode>0%</c:formatCode>
                <c:ptCount val="1"/>
                <c:pt idx="0">
                  <c:v>0.32</c:v>
                </c:pt>
              </c:numCache>
            </c:numRef>
          </c:val>
        </c:ser>
        <c:ser>
          <c:idx val="3"/>
          <c:order val="3"/>
          <c:tx>
            <c:strRef>
              <c:f>Sheet1!$E$1</c:f>
              <c:strCache>
                <c:ptCount val="1"/>
                <c:pt idx="0">
                  <c:v>Disagree</c:v>
                </c:pt>
              </c:strCache>
            </c:strRef>
          </c:tx>
          <c:spPr>
            <a:solidFill>
              <a:schemeClr val="accent2">
                <a:lumMod val="75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Sheet1!$E$2</c:f>
              <c:numCache>
                <c:formatCode>0%</c:formatCode>
                <c:ptCount val="1"/>
                <c:pt idx="0">
                  <c:v>0.15</c:v>
                </c:pt>
              </c:numCache>
            </c:numRef>
          </c:val>
        </c:ser>
        <c:ser>
          <c:idx val="4"/>
          <c:order val="4"/>
          <c:tx>
            <c:strRef>
              <c:f>Sheet1!$F$1</c:f>
              <c:strCache>
                <c:ptCount val="1"/>
                <c:pt idx="0">
                  <c:v>Disagree strongly</c:v>
                </c:pt>
              </c:strCache>
            </c:strRef>
          </c:tx>
          <c:spPr>
            <a:solidFill>
              <a:schemeClr val="accent2">
                <a:lumMod val="50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Sheet1!$F$2</c:f>
              <c:numCache>
                <c:formatCode>0%</c:formatCode>
                <c:ptCount val="1"/>
                <c:pt idx="0">
                  <c:v>0.04</c:v>
                </c:pt>
              </c:numCache>
            </c:numRef>
          </c:val>
        </c:ser>
        <c:ser>
          <c:idx val="5"/>
          <c:order val="5"/>
          <c:tx>
            <c:strRef>
              <c:f>Sheet1!$G$1</c:f>
              <c:strCache>
                <c:ptCount val="1"/>
                <c:pt idx="0">
                  <c:v>Don't know</c:v>
                </c:pt>
              </c:strCache>
            </c:strRef>
          </c:tx>
          <c:spPr>
            <a:solidFill>
              <a:schemeClr val="bg1">
                <a:lumMod val="50000"/>
                <a:alpha val="41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Sheet1!$G$2</c:f>
              <c:numCache>
                <c:formatCode>0%</c:formatCode>
                <c:ptCount val="1"/>
                <c:pt idx="0">
                  <c:v>0.11</c:v>
                </c:pt>
              </c:numCache>
            </c:numRef>
          </c:val>
        </c:ser>
        <c:dLbls>
          <c:showLegendKey val="0"/>
          <c:showVal val="1"/>
          <c:showCatName val="0"/>
          <c:showSerName val="0"/>
          <c:showPercent val="0"/>
          <c:showBubbleSize val="0"/>
        </c:dLbls>
        <c:gapWidth val="150"/>
        <c:overlap val="100"/>
        <c:axId val="39767424"/>
        <c:axId val="39777408"/>
      </c:barChart>
      <c:catAx>
        <c:axId val="39767424"/>
        <c:scaling>
          <c:orientation val="minMax"/>
        </c:scaling>
        <c:delete val="0"/>
        <c:axPos val="l"/>
        <c:numFmt formatCode="General" sourceLinked="0"/>
        <c:majorTickMark val="out"/>
        <c:minorTickMark val="none"/>
        <c:tickLblPos val="nextTo"/>
        <c:crossAx val="39777408"/>
        <c:crosses val="autoZero"/>
        <c:auto val="1"/>
        <c:lblAlgn val="ctr"/>
        <c:lblOffset val="100"/>
        <c:noMultiLvlLbl val="0"/>
      </c:catAx>
      <c:valAx>
        <c:axId val="39777408"/>
        <c:scaling>
          <c:orientation val="minMax"/>
        </c:scaling>
        <c:delete val="1"/>
        <c:axPos val="b"/>
        <c:numFmt formatCode="0%" sourceLinked="1"/>
        <c:majorTickMark val="out"/>
        <c:minorTickMark val="none"/>
        <c:tickLblPos val="nextTo"/>
        <c:crossAx val="39767424"/>
        <c:crosses val="autoZero"/>
        <c:crossBetween val="between"/>
      </c:valAx>
      <c:spPr>
        <a:effectLst/>
      </c:spPr>
    </c:plotArea>
    <c:legend>
      <c:legendPos val="b"/>
      <c:layout>
        <c:manualLayout>
          <c:xMode val="edge"/>
          <c:yMode val="edge"/>
          <c:x val="3.9473972003499599E-2"/>
          <c:y val="0.16851335089359901"/>
          <c:w val="0.94698952561485406"/>
          <c:h val="0.100934722001344"/>
        </c:manualLayout>
      </c:layout>
      <c:overlay val="0"/>
      <c:txPr>
        <a:bodyPr rot="0" anchor="ctr" anchorCtr="1"/>
        <a:lstStyle/>
        <a:p>
          <a:pPr>
            <a:defRPr sz="1200">
              <a:latin typeface="Trebuchet MS"/>
              <a:cs typeface="Trebuchet MS"/>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2.88592398172451E-2"/>
          <c:y val="1.7767831931791302E-2"/>
          <c:w val="0.95464117332555698"/>
          <c:h val="0.96310671734071596"/>
        </c:manualLayout>
      </c:layout>
      <c:barChart>
        <c:barDir val="bar"/>
        <c:grouping val="percentStacked"/>
        <c:varyColors val="0"/>
        <c:ser>
          <c:idx val="0"/>
          <c:order val="0"/>
          <c:tx>
            <c:strRef>
              <c:f>Sheet1!$B$1</c:f>
              <c:strCache>
                <c:ptCount val="1"/>
                <c:pt idx="0">
                  <c:v>Agree strongly</c:v>
                </c:pt>
              </c:strCache>
            </c:strRef>
          </c:tx>
          <c:spPr>
            <a:solidFill>
              <a:srgbClr val="ABAA00"/>
            </a:solidFill>
            <a:effectLst/>
          </c:spPr>
          <c:invertIfNegative val="0"/>
          <c:dPt>
            <c:idx val="0"/>
            <c:invertIfNegative val="0"/>
            <c:bubble3D val="0"/>
            <c:spPr>
              <a:solidFill>
                <a:srgbClr val="ABAA00"/>
              </a:solidFill>
              <a:effectLst/>
            </c:spPr>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Sheet1!$B$2</c:f>
              <c:numCache>
                <c:formatCode>0%</c:formatCode>
                <c:ptCount val="1"/>
                <c:pt idx="0">
                  <c:v>0.01</c:v>
                </c:pt>
              </c:numCache>
            </c:numRef>
          </c:val>
        </c:ser>
        <c:ser>
          <c:idx val="1"/>
          <c:order val="1"/>
          <c:tx>
            <c:strRef>
              <c:f>Sheet1!$C$1</c:f>
              <c:strCache>
                <c:ptCount val="1"/>
                <c:pt idx="0">
                  <c:v>Agree</c:v>
                </c:pt>
              </c:strCache>
            </c:strRef>
          </c:tx>
          <c:spPr>
            <a:solidFill>
              <a:srgbClr val="ABAA00">
                <a:alpha val="54000"/>
              </a:srgbClr>
            </a:solidFill>
            <a:effectLst/>
          </c:spPr>
          <c:invertIfNegative val="0"/>
          <c:dPt>
            <c:idx val="0"/>
            <c:invertIfNegative val="0"/>
            <c:bubble3D val="0"/>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Sheet1!$C$2</c:f>
              <c:numCache>
                <c:formatCode>0%</c:formatCode>
                <c:ptCount val="1"/>
                <c:pt idx="0">
                  <c:v>0.09</c:v>
                </c:pt>
              </c:numCache>
            </c:numRef>
          </c:val>
        </c:ser>
        <c:ser>
          <c:idx val="2"/>
          <c:order val="2"/>
          <c:tx>
            <c:strRef>
              <c:f>Sheet1!$D$1</c:f>
              <c:strCache>
                <c:ptCount val="1"/>
                <c:pt idx="0">
                  <c:v>Neither agree nor disagree</c:v>
                </c:pt>
              </c:strCache>
            </c:strRef>
          </c:tx>
          <c:spPr>
            <a:solidFill>
              <a:schemeClr val="bg1">
                <a:lumMod val="50000"/>
              </a:schemeClr>
            </a:solidFill>
            <a:effectLst/>
          </c:spPr>
          <c:invertIfNegative val="0"/>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Sheet1!$D$2</c:f>
              <c:numCache>
                <c:formatCode>0%</c:formatCode>
                <c:ptCount val="1"/>
                <c:pt idx="0">
                  <c:v>0.16</c:v>
                </c:pt>
              </c:numCache>
            </c:numRef>
          </c:val>
        </c:ser>
        <c:ser>
          <c:idx val="3"/>
          <c:order val="3"/>
          <c:tx>
            <c:strRef>
              <c:f>Sheet1!$E$1</c:f>
              <c:strCache>
                <c:ptCount val="1"/>
                <c:pt idx="0">
                  <c:v>Disagree</c:v>
                </c:pt>
              </c:strCache>
            </c:strRef>
          </c:tx>
          <c:spPr>
            <a:solidFill>
              <a:schemeClr val="accent2">
                <a:lumMod val="75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Sheet1!$E$2</c:f>
              <c:numCache>
                <c:formatCode>0%</c:formatCode>
                <c:ptCount val="1"/>
                <c:pt idx="0">
                  <c:v>0.38</c:v>
                </c:pt>
              </c:numCache>
            </c:numRef>
          </c:val>
        </c:ser>
        <c:ser>
          <c:idx val="4"/>
          <c:order val="4"/>
          <c:tx>
            <c:strRef>
              <c:f>Sheet1!$F$1</c:f>
              <c:strCache>
                <c:ptCount val="1"/>
                <c:pt idx="0">
                  <c:v>Disagree strongly</c:v>
                </c:pt>
              </c:strCache>
            </c:strRef>
          </c:tx>
          <c:spPr>
            <a:solidFill>
              <a:schemeClr val="accent2">
                <a:lumMod val="50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Sheet1!$F$2</c:f>
              <c:numCache>
                <c:formatCode>0%</c:formatCode>
                <c:ptCount val="1"/>
                <c:pt idx="0">
                  <c:v>0.35</c:v>
                </c:pt>
              </c:numCache>
            </c:numRef>
          </c:val>
        </c:ser>
        <c:ser>
          <c:idx val="5"/>
          <c:order val="5"/>
          <c:tx>
            <c:strRef>
              <c:f>Sheet1!$G$1</c:f>
              <c:strCache>
                <c:ptCount val="1"/>
                <c:pt idx="0">
                  <c:v>Don't know</c:v>
                </c:pt>
              </c:strCache>
            </c:strRef>
          </c:tx>
          <c:spPr>
            <a:solidFill>
              <a:schemeClr val="bg1">
                <a:lumMod val="50000"/>
                <a:alpha val="41000"/>
              </a:schemeClr>
            </a:solidFill>
            <a:effectLst/>
          </c:spPr>
          <c:invertIfNegative val="0"/>
          <c:dLbls>
            <c:dLbl>
              <c:idx val="0"/>
              <c:layout>
                <c:manualLayout>
                  <c:x val="3.08641975308642E-3"/>
                  <c:y val="6.5872838450235097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Sheet1!$A$2</c:f>
              <c:numCache>
                <c:formatCode>General</c:formatCode>
                <c:ptCount val="1"/>
              </c:numCache>
            </c:numRef>
          </c:cat>
          <c:val>
            <c:numRef>
              <c:f>Sheet1!$G$2</c:f>
              <c:numCache>
                <c:formatCode>0%</c:formatCode>
                <c:ptCount val="1"/>
                <c:pt idx="0">
                  <c:v>0.01</c:v>
                </c:pt>
              </c:numCache>
            </c:numRef>
          </c:val>
        </c:ser>
        <c:dLbls>
          <c:showLegendKey val="0"/>
          <c:showVal val="1"/>
          <c:showCatName val="0"/>
          <c:showSerName val="0"/>
          <c:showPercent val="0"/>
          <c:showBubbleSize val="0"/>
        </c:dLbls>
        <c:gapWidth val="150"/>
        <c:overlap val="100"/>
        <c:axId val="40036224"/>
        <c:axId val="40037760"/>
      </c:barChart>
      <c:catAx>
        <c:axId val="40036224"/>
        <c:scaling>
          <c:orientation val="minMax"/>
        </c:scaling>
        <c:delete val="0"/>
        <c:axPos val="l"/>
        <c:numFmt formatCode="General" sourceLinked="0"/>
        <c:majorTickMark val="out"/>
        <c:minorTickMark val="none"/>
        <c:tickLblPos val="nextTo"/>
        <c:crossAx val="40037760"/>
        <c:crosses val="autoZero"/>
        <c:auto val="1"/>
        <c:lblAlgn val="ctr"/>
        <c:lblOffset val="100"/>
        <c:noMultiLvlLbl val="0"/>
      </c:catAx>
      <c:valAx>
        <c:axId val="40037760"/>
        <c:scaling>
          <c:orientation val="minMax"/>
        </c:scaling>
        <c:delete val="1"/>
        <c:axPos val="b"/>
        <c:numFmt formatCode="0%" sourceLinked="1"/>
        <c:majorTickMark val="out"/>
        <c:minorTickMark val="none"/>
        <c:tickLblPos val="nextTo"/>
        <c:crossAx val="40036224"/>
        <c:crosses val="autoZero"/>
        <c:crossBetween val="between"/>
      </c:valAx>
      <c:spPr>
        <a:effectLst/>
      </c:spPr>
    </c:plotArea>
    <c:legend>
      <c:legendPos val="b"/>
      <c:layout>
        <c:manualLayout>
          <c:xMode val="edge"/>
          <c:yMode val="edge"/>
          <c:x val="3.7930762126956299E-2"/>
          <c:y val="0.15555429918820801"/>
          <c:w val="0.94698952561485406"/>
          <c:h val="0.100934722001344"/>
        </c:manualLayout>
      </c:layout>
      <c:overlay val="0"/>
      <c:txPr>
        <a:bodyPr rot="0" anchor="ctr" anchorCtr="1"/>
        <a:lstStyle/>
        <a:p>
          <a:pPr>
            <a:defRPr sz="1200">
              <a:latin typeface="Trebuchet MS"/>
              <a:cs typeface="Trebuchet MS"/>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2.88592398172451E-2"/>
          <c:y val="1.7767831931791302E-2"/>
          <c:w val="0.95464117332555698"/>
          <c:h val="0.97959417486441702"/>
        </c:manualLayout>
      </c:layout>
      <c:barChart>
        <c:barDir val="bar"/>
        <c:grouping val="percentStacked"/>
        <c:varyColors val="0"/>
        <c:ser>
          <c:idx val="0"/>
          <c:order val="0"/>
          <c:tx>
            <c:strRef>
              <c:f>Sheet1!$B$1</c:f>
              <c:strCache>
                <c:ptCount val="1"/>
                <c:pt idx="0">
                  <c:v>Agree strongly</c:v>
                </c:pt>
              </c:strCache>
            </c:strRef>
          </c:tx>
          <c:spPr>
            <a:solidFill>
              <a:srgbClr val="ABAA00"/>
            </a:solidFill>
            <a:effectLst/>
          </c:spPr>
          <c:invertIfNegative val="0"/>
          <c:dPt>
            <c:idx val="0"/>
            <c:invertIfNegative val="0"/>
            <c:bubble3D val="0"/>
            <c:spPr>
              <a:solidFill>
                <a:srgbClr val="ABAA00"/>
              </a:solidFill>
              <a:effectLst/>
            </c:spPr>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Sheet1!$B$2</c:f>
              <c:numCache>
                <c:formatCode>0%</c:formatCode>
                <c:ptCount val="1"/>
                <c:pt idx="0">
                  <c:v>0.1</c:v>
                </c:pt>
              </c:numCache>
            </c:numRef>
          </c:val>
        </c:ser>
        <c:ser>
          <c:idx val="1"/>
          <c:order val="1"/>
          <c:tx>
            <c:strRef>
              <c:f>Sheet1!$C$1</c:f>
              <c:strCache>
                <c:ptCount val="1"/>
                <c:pt idx="0">
                  <c:v>Agree</c:v>
                </c:pt>
              </c:strCache>
            </c:strRef>
          </c:tx>
          <c:spPr>
            <a:solidFill>
              <a:srgbClr val="ABAA00">
                <a:alpha val="54000"/>
              </a:srgbClr>
            </a:solidFill>
            <a:effectLst/>
          </c:spPr>
          <c:invertIfNegative val="0"/>
          <c:dPt>
            <c:idx val="0"/>
            <c:invertIfNegative val="0"/>
            <c:bubble3D val="0"/>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Sheet1!$C$2</c:f>
              <c:numCache>
                <c:formatCode>0%</c:formatCode>
                <c:ptCount val="1"/>
                <c:pt idx="0">
                  <c:v>0.48</c:v>
                </c:pt>
              </c:numCache>
            </c:numRef>
          </c:val>
        </c:ser>
        <c:ser>
          <c:idx val="2"/>
          <c:order val="2"/>
          <c:tx>
            <c:strRef>
              <c:f>Sheet1!$D$1</c:f>
              <c:strCache>
                <c:ptCount val="1"/>
                <c:pt idx="0">
                  <c:v>Neither agree nor disagree</c:v>
                </c:pt>
              </c:strCache>
            </c:strRef>
          </c:tx>
          <c:spPr>
            <a:solidFill>
              <a:schemeClr val="bg1">
                <a:lumMod val="50000"/>
              </a:schemeClr>
            </a:solidFill>
            <a:effectLst/>
          </c:spPr>
          <c:invertIfNegative val="0"/>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Sheet1!$D$2</c:f>
              <c:numCache>
                <c:formatCode>0%</c:formatCode>
                <c:ptCount val="1"/>
                <c:pt idx="0">
                  <c:v>0.28999999999999998</c:v>
                </c:pt>
              </c:numCache>
            </c:numRef>
          </c:val>
        </c:ser>
        <c:ser>
          <c:idx val="3"/>
          <c:order val="3"/>
          <c:tx>
            <c:strRef>
              <c:f>Sheet1!$E$1</c:f>
              <c:strCache>
                <c:ptCount val="1"/>
                <c:pt idx="0">
                  <c:v>Disagree</c:v>
                </c:pt>
              </c:strCache>
            </c:strRef>
          </c:tx>
          <c:spPr>
            <a:solidFill>
              <a:schemeClr val="accent2">
                <a:lumMod val="75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Sheet1!$E$2</c:f>
              <c:numCache>
                <c:formatCode>0%</c:formatCode>
                <c:ptCount val="1"/>
                <c:pt idx="0">
                  <c:v>0.1</c:v>
                </c:pt>
              </c:numCache>
            </c:numRef>
          </c:val>
        </c:ser>
        <c:ser>
          <c:idx val="4"/>
          <c:order val="4"/>
          <c:tx>
            <c:strRef>
              <c:f>Sheet1!$F$1</c:f>
              <c:strCache>
                <c:ptCount val="1"/>
                <c:pt idx="0">
                  <c:v>Disagree strongly</c:v>
                </c:pt>
              </c:strCache>
            </c:strRef>
          </c:tx>
          <c:spPr>
            <a:solidFill>
              <a:schemeClr val="accent2">
                <a:lumMod val="50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Sheet1!$F$2</c:f>
              <c:numCache>
                <c:formatCode>0%</c:formatCode>
                <c:ptCount val="1"/>
                <c:pt idx="0">
                  <c:v>0.02</c:v>
                </c:pt>
              </c:numCache>
            </c:numRef>
          </c:val>
        </c:ser>
        <c:ser>
          <c:idx val="5"/>
          <c:order val="5"/>
          <c:tx>
            <c:strRef>
              <c:f>Sheet1!$G$1</c:f>
              <c:strCache>
                <c:ptCount val="1"/>
                <c:pt idx="0">
                  <c:v>Don't know</c:v>
                </c:pt>
              </c:strCache>
            </c:strRef>
          </c:tx>
          <c:spPr>
            <a:solidFill>
              <a:schemeClr val="bg1">
                <a:lumMod val="50000"/>
                <a:alpha val="41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Sheet1!$G$2</c:f>
              <c:numCache>
                <c:formatCode>0%</c:formatCode>
                <c:ptCount val="1"/>
                <c:pt idx="0">
                  <c:v>0.02</c:v>
                </c:pt>
              </c:numCache>
            </c:numRef>
          </c:val>
        </c:ser>
        <c:dLbls>
          <c:showLegendKey val="0"/>
          <c:showVal val="1"/>
          <c:showCatName val="0"/>
          <c:showSerName val="0"/>
          <c:showPercent val="0"/>
          <c:showBubbleSize val="0"/>
        </c:dLbls>
        <c:gapWidth val="150"/>
        <c:overlap val="100"/>
        <c:axId val="39072512"/>
        <c:axId val="39074048"/>
      </c:barChart>
      <c:catAx>
        <c:axId val="39072512"/>
        <c:scaling>
          <c:orientation val="minMax"/>
        </c:scaling>
        <c:delete val="0"/>
        <c:axPos val="l"/>
        <c:numFmt formatCode="General" sourceLinked="0"/>
        <c:majorTickMark val="out"/>
        <c:minorTickMark val="none"/>
        <c:tickLblPos val="nextTo"/>
        <c:crossAx val="39074048"/>
        <c:crosses val="autoZero"/>
        <c:auto val="1"/>
        <c:lblAlgn val="ctr"/>
        <c:lblOffset val="100"/>
        <c:noMultiLvlLbl val="0"/>
      </c:catAx>
      <c:valAx>
        <c:axId val="39074048"/>
        <c:scaling>
          <c:orientation val="minMax"/>
        </c:scaling>
        <c:delete val="1"/>
        <c:axPos val="b"/>
        <c:numFmt formatCode="0%" sourceLinked="1"/>
        <c:majorTickMark val="out"/>
        <c:minorTickMark val="none"/>
        <c:tickLblPos val="nextTo"/>
        <c:crossAx val="39072512"/>
        <c:crosses val="autoZero"/>
        <c:crossBetween val="between"/>
      </c:valAx>
      <c:spPr>
        <a:effectLst/>
      </c:spPr>
    </c:plotArea>
    <c:legend>
      <c:legendPos val="b"/>
      <c:layout>
        <c:manualLayout>
          <c:xMode val="edge"/>
          <c:yMode val="edge"/>
          <c:x val="4.2560391756585998E-2"/>
          <c:y val="0.12593081601009301"/>
          <c:w val="0.94698952561485406"/>
          <c:h val="0.100934722001344"/>
        </c:manualLayout>
      </c:layout>
      <c:overlay val="0"/>
      <c:txPr>
        <a:bodyPr rot="0" anchor="ctr" anchorCtr="1"/>
        <a:lstStyle/>
        <a:p>
          <a:pPr>
            <a:defRPr sz="1200">
              <a:latin typeface="Trebuchet MS"/>
              <a:cs typeface="Trebuchet MS"/>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2.88592398172451E-2"/>
          <c:y val="5.8986475741043001E-2"/>
          <c:w val="0.95464117332555698"/>
          <c:h val="0.90952248038868899"/>
        </c:manualLayout>
      </c:layout>
      <c:barChart>
        <c:barDir val="bar"/>
        <c:grouping val="percentStacked"/>
        <c:varyColors val="0"/>
        <c:ser>
          <c:idx val="0"/>
          <c:order val="0"/>
          <c:tx>
            <c:strRef>
              <c:f>Sheet1!$B$1</c:f>
              <c:strCache>
                <c:ptCount val="1"/>
                <c:pt idx="0">
                  <c:v>Agree strongly</c:v>
                </c:pt>
              </c:strCache>
            </c:strRef>
          </c:tx>
          <c:spPr>
            <a:solidFill>
              <a:srgbClr val="ABAA00"/>
            </a:solidFill>
            <a:effectLst/>
          </c:spPr>
          <c:invertIfNegative val="0"/>
          <c:dPt>
            <c:idx val="0"/>
            <c:invertIfNegative val="0"/>
            <c:bubble3D val="0"/>
            <c:spPr>
              <a:solidFill>
                <a:srgbClr val="ABAA00"/>
              </a:solidFill>
              <a:effectLst/>
            </c:spPr>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Sheet1!$B$2</c:f>
              <c:numCache>
                <c:formatCode>0%</c:formatCode>
                <c:ptCount val="1"/>
                <c:pt idx="0">
                  <c:v>0.05</c:v>
                </c:pt>
              </c:numCache>
            </c:numRef>
          </c:val>
        </c:ser>
        <c:ser>
          <c:idx val="1"/>
          <c:order val="1"/>
          <c:tx>
            <c:strRef>
              <c:f>Sheet1!$C$1</c:f>
              <c:strCache>
                <c:ptCount val="1"/>
                <c:pt idx="0">
                  <c:v>Agree</c:v>
                </c:pt>
              </c:strCache>
            </c:strRef>
          </c:tx>
          <c:spPr>
            <a:solidFill>
              <a:srgbClr val="ABAA00">
                <a:alpha val="54000"/>
              </a:srgbClr>
            </a:solidFill>
            <a:effectLst/>
          </c:spPr>
          <c:invertIfNegative val="0"/>
          <c:dPt>
            <c:idx val="0"/>
            <c:invertIfNegative val="0"/>
            <c:bubble3D val="0"/>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Sheet1!$C$2</c:f>
              <c:numCache>
                <c:formatCode>0%</c:formatCode>
                <c:ptCount val="1"/>
                <c:pt idx="0">
                  <c:v>0.17</c:v>
                </c:pt>
              </c:numCache>
            </c:numRef>
          </c:val>
        </c:ser>
        <c:ser>
          <c:idx val="2"/>
          <c:order val="2"/>
          <c:tx>
            <c:strRef>
              <c:f>Sheet1!$D$1</c:f>
              <c:strCache>
                <c:ptCount val="1"/>
                <c:pt idx="0">
                  <c:v>Neither agree nor disagree</c:v>
                </c:pt>
              </c:strCache>
            </c:strRef>
          </c:tx>
          <c:spPr>
            <a:solidFill>
              <a:schemeClr val="bg1">
                <a:lumMod val="50000"/>
              </a:schemeClr>
            </a:solidFill>
            <a:effectLst/>
          </c:spPr>
          <c:invertIfNegative val="0"/>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Sheet1!$D$2</c:f>
              <c:numCache>
                <c:formatCode>0%</c:formatCode>
                <c:ptCount val="1"/>
                <c:pt idx="0">
                  <c:v>0.34</c:v>
                </c:pt>
              </c:numCache>
            </c:numRef>
          </c:val>
        </c:ser>
        <c:ser>
          <c:idx val="3"/>
          <c:order val="3"/>
          <c:tx>
            <c:strRef>
              <c:f>Sheet1!$E$1</c:f>
              <c:strCache>
                <c:ptCount val="1"/>
                <c:pt idx="0">
                  <c:v>Disagree</c:v>
                </c:pt>
              </c:strCache>
            </c:strRef>
          </c:tx>
          <c:spPr>
            <a:solidFill>
              <a:schemeClr val="accent2">
                <a:lumMod val="75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Sheet1!$E$2</c:f>
              <c:numCache>
                <c:formatCode>0%</c:formatCode>
                <c:ptCount val="1"/>
                <c:pt idx="0">
                  <c:v>0.19</c:v>
                </c:pt>
              </c:numCache>
            </c:numRef>
          </c:val>
        </c:ser>
        <c:ser>
          <c:idx val="4"/>
          <c:order val="4"/>
          <c:tx>
            <c:strRef>
              <c:f>Sheet1!$F$1</c:f>
              <c:strCache>
                <c:ptCount val="1"/>
                <c:pt idx="0">
                  <c:v>Disagree strongly</c:v>
                </c:pt>
              </c:strCache>
            </c:strRef>
          </c:tx>
          <c:spPr>
            <a:solidFill>
              <a:schemeClr val="accent2">
                <a:lumMod val="50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Sheet1!$F$2</c:f>
              <c:numCache>
                <c:formatCode>0%</c:formatCode>
                <c:ptCount val="1"/>
                <c:pt idx="0">
                  <c:v>0.09</c:v>
                </c:pt>
              </c:numCache>
            </c:numRef>
          </c:val>
        </c:ser>
        <c:ser>
          <c:idx val="5"/>
          <c:order val="5"/>
          <c:tx>
            <c:strRef>
              <c:f>Sheet1!$G$1</c:f>
              <c:strCache>
                <c:ptCount val="1"/>
                <c:pt idx="0">
                  <c:v>Don't know</c:v>
                </c:pt>
              </c:strCache>
            </c:strRef>
          </c:tx>
          <c:spPr>
            <a:solidFill>
              <a:schemeClr val="bg1">
                <a:lumMod val="50000"/>
                <a:alpha val="41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Sheet1!$G$2</c:f>
              <c:numCache>
                <c:formatCode>0%</c:formatCode>
                <c:ptCount val="1"/>
                <c:pt idx="0">
                  <c:v>0.16</c:v>
                </c:pt>
              </c:numCache>
            </c:numRef>
          </c:val>
        </c:ser>
        <c:dLbls>
          <c:showLegendKey val="0"/>
          <c:showVal val="1"/>
          <c:showCatName val="0"/>
          <c:showSerName val="0"/>
          <c:showPercent val="0"/>
          <c:showBubbleSize val="0"/>
        </c:dLbls>
        <c:gapWidth val="150"/>
        <c:overlap val="100"/>
        <c:axId val="42118144"/>
        <c:axId val="42136320"/>
      </c:barChart>
      <c:catAx>
        <c:axId val="42118144"/>
        <c:scaling>
          <c:orientation val="minMax"/>
        </c:scaling>
        <c:delete val="0"/>
        <c:axPos val="l"/>
        <c:numFmt formatCode="General" sourceLinked="0"/>
        <c:majorTickMark val="out"/>
        <c:minorTickMark val="none"/>
        <c:tickLblPos val="nextTo"/>
        <c:crossAx val="42136320"/>
        <c:crosses val="autoZero"/>
        <c:auto val="1"/>
        <c:lblAlgn val="ctr"/>
        <c:lblOffset val="100"/>
        <c:noMultiLvlLbl val="0"/>
      </c:catAx>
      <c:valAx>
        <c:axId val="42136320"/>
        <c:scaling>
          <c:orientation val="minMax"/>
        </c:scaling>
        <c:delete val="1"/>
        <c:axPos val="b"/>
        <c:numFmt formatCode="0%" sourceLinked="1"/>
        <c:majorTickMark val="out"/>
        <c:minorTickMark val="none"/>
        <c:tickLblPos val="nextTo"/>
        <c:crossAx val="42118144"/>
        <c:crosses val="autoZero"/>
        <c:crossBetween val="between"/>
      </c:valAx>
      <c:spPr>
        <a:effectLst/>
      </c:spPr>
    </c:plotArea>
    <c:legend>
      <c:legendPos val="b"/>
      <c:layout>
        <c:manualLayout>
          <c:xMode val="edge"/>
          <c:yMode val="edge"/>
          <c:x val="3.9473972003499599E-2"/>
          <c:y val="9.3049026464084E-2"/>
          <c:w val="0.94698952561485406"/>
          <c:h val="0.100934722001344"/>
        </c:manualLayout>
      </c:layout>
      <c:overlay val="0"/>
      <c:txPr>
        <a:bodyPr rot="0" anchor="ctr" anchorCtr="1"/>
        <a:lstStyle/>
        <a:p>
          <a:pPr>
            <a:defRPr sz="1200">
              <a:latin typeface="Trebuchet MS"/>
              <a:cs typeface="Trebuchet MS"/>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2.88592398172451E-2"/>
          <c:y val="1.7767831931791302E-2"/>
          <c:w val="0.95464117332555698"/>
          <c:h val="0.97135044610256605"/>
        </c:manualLayout>
      </c:layout>
      <c:barChart>
        <c:barDir val="bar"/>
        <c:grouping val="percentStacked"/>
        <c:varyColors val="0"/>
        <c:ser>
          <c:idx val="0"/>
          <c:order val="0"/>
          <c:tx>
            <c:strRef>
              <c:f>Sheet1!$B$1</c:f>
              <c:strCache>
                <c:ptCount val="1"/>
                <c:pt idx="0">
                  <c:v>Agree strongly</c:v>
                </c:pt>
              </c:strCache>
            </c:strRef>
          </c:tx>
          <c:spPr>
            <a:solidFill>
              <a:srgbClr val="ABAA00"/>
            </a:solidFill>
            <a:effectLst/>
          </c:spPr>
          <c:invertIfNegative val="0"/>
          <c:dPt>
            <c:idx val="0"/>
            <c:invertIfNegative val="0"/>
            <c:bubble3D val="0"/>
            <c:spPr>
              <a:solidFill>
                <a:srgbClr val="ABAA00"/>
              </a:solidFill>
              <a:effectLst/>
            </c:spPr>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Sheet1!$B$2</c:f>
              <c:numCache>
                <c:formatCode>0%</c:formatCode>
                <c:ptCount val="1"/>
                <c:pt idx="0">
                  <c:v>0.26</c:v>
                </c:pt>
              </c:numCache>
            </c:numRef>
          </c:val>
        </c:ser>
        <c:ser>
          <c:idx val="1"/>
          <c:order val="1"/>
          <c:tx>
            <c:strRef>
              <c:f>Sheet1!$C$1</c:f>
              <c:strCache>
                <c:ptCount val="1"/>
                <c:pt idx="0">
                  <c:v>Agree</c:v>
                </c:pt>
              </c:strCache>
            </c:strRef>
          </c:tx>
          <c:spPr>
            <a:solidFill>
              <a:srgbClr val="ABAA00">
                <a:alpha val="54000"/>
              </a:srgbClr>
            </a:solidFill>
            <a:effectLst/>
          </c:spPr>
          <c:invertIfNegative val="0"/>
          <c:dPt>
            <c:idx val="0"/>
            <c:invertIfNegative val="0"/>
            <c:bubble3D val="0"/>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Sheet1!$C$2</c:f>
              <c:numCache>
                <c:formatCode>0%</c:formatCode>
                <c:ptCount val="1"/>
                <c:pt idx="0">
                  <c:v>0.31</c:v>
                </c:pt>
              </c:numCache>
            </c:numRef>
          </c:val>
        </c:ser>
        <c:ser>
          <c:idx val="2"/>
          <c:order val="2"/>
          <c:tx>
            <c:strRef>
              <c:f>Sheet1!$D$1</c:f>
              <c:strCache>
                <c:ptCount val="1"/>
                <c:pt idx="0">
                  <c:v>Neither agree nor disagree</c:v>
                </c:pt>
              </c:strCache>
            </c:strRef>
          </c:tx>
          <c:spPr>
            <a:solidFill>
              <a:schemeClr val="bg1">
                <a:lumMod val="50000"/>
              </a:schemeClr>
            </a:solidFill>
            <a:effectLst/>
          </c:spPr>
          <c:invertIfNegative val="0"/>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Sheet1!$D$2</c:f>
              <c:numCache>
                <c:formatCode>0%</c:formatCode>
                <c:ptCount val="1"/>
                <c:pt idx="0">
                  <c:v>0.22</c:v>
                </c:pt>
              </c:numCache>
            </c:numRef>
          </c:val>
        </c:ser>
        <c:ser>
          <c:idx val="3"/>
          <c:order val="3"/>
          <c:tx>
            <c:strRef>
              <c:f>Sheet1!$E$1</c:f>
              <c:strCache>
                <c:ptCount val="1"/>
                <c:pt idx="0">
                  <c:v>Disagree</c:v>
                </c:pt>
              </c:strCache>
            </c:strRef>
          </c:tx>
          <c:spPr>
            <a:solidFill>
              <a:schemeClr val="accent2">
                <a:lumMod val="75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Sheet1!$E$2</c:f>
              <c:numCache>
                <c:formatCode>0%</c:formatCode>
                <c:ptCount val="1"/>
                <c:pt idx="0">
                  <c:v>0.13</c:v>
                </c:pt>
              </c:numCache>
            </c:numRef>
          </c:val>
        </c:ser>
        <c:ser>
          <c:idx val="4"/>
          <c:order val="4"/>
          <c:tx>
            <c:strRef>
              <c:f>Sheet1!$F$1</c:f>
              <c:strCache>
                <c:ptCount val="1"/>
                <c:pt idx="0">
                  <c:v>Disagree strongly</c:v>
                </c:pt>
              </c:strCache>
            </c:strRef>
          </c:tx>
          <c:spPr>
            <a:solidFill>
              <a:schemeClr val="accent2">
                <a:lumMod val="50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Sheet1!$F$2</c:f>
              <c:numCache>
                <c:formatCode>0%</c:formatCode>
                <c:ptCount val="1"/>
                <c:pt idx="0">
                  <c:v>0.05</c:v>
                </c:pt>
              </c:numCache>
            </c:numRef>
          </c:val>
        </c:ser>
        <c:ser>
          <c:idx val="5"/>
          <c:order val="5"/>
          <c:tx>
            <c:strRef>
              <c:f>Sheet1!$G$1</c:f>
              <c:strCache>
                <c:ptCount val="1"/>
                <c:pt idx="0">
                  <c:v>Don't know</c:v>
                </c:pt>
              </c:strCache>
            </c:strRef>
          </c:tx>
          <c:spPr>
            <a:solidFill>
              <a:schemeClr val="bg1">
                <a:lumMod val="50000"/>
                <a:alpha val="41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Sheet1!$G$2</c:f>
              <c:numCache>
                <c:formatCode>0%</c:formatCode>
                <c:ptCount val="1"/>
                <c:pt idx="0">
                  <c:v>0.03</c:v>
                </c:pt>
              </c:numCache>
            </c:numRef>
          </c:val>
        </c:ser>
        <c:dLbls>
          <c:showLegendKey val="0"/>
          <c:showVal val="1"/>
          <c:showCatName val="0"/>
          <c:showSerName val="0"/>
          <c:showPercent val="0"/>
          <c:showBubbleSize val="0"/>
        </c:dLbls>
        <c:gapWidth val="150"/>
        <c:overlap val="100"/>
        <c:axId val="41822080"/>
        <c:axId val="41823616"/>
      </c:barChart>
      <c:catAx>
        <c:axId val="41822080"/>
        <c:scaling>
          <c:orientation val="minMax"/>
        </c:scaling>
        <c:delete val="0"/>
        <c:axPos val="l"/>
        <c:numFmt formatCode="General" sourceLinked="0"/>
        <c:majorTickMark val="out"/>
        <c:minorTickMark val="none"/>
        <c:tickLblPos val="nextTo"/>
        <c:crossAx val="41823616"/>
        <c:crosses val="autoZero"/>
        <c:auto val="1"/>
        <c:lblAlgn val="ctr"/>
        <c:lblOffset val="100"/>
        <c:noMultiLvlLbl val="0"/>
      </c:catAx>
      <c:valAx>
        <c:axId val="41823616"/>
        <c:scaling>
          <c:orientation val="minMax"/>
        </c:scaling>
        <c:delete val="1"/>
        <c:axPos val="b"/>
        <c:numFmt formatCode="0%" sourceLinked="1"/>
        <c:majorTickMark val="out"/>
        <c:minorTickMark val="none"/>
        <c:tickLblPos val="nextTo"/>
        <c:crossAx val="41822080"/>
        <c:crosses val="autoZero"/>
        <c:crossBetween val="between"/>
      </c:valAx>
      <c:spPr>
        <a:effectLst/>
      </c:spPr>
    </c:plotArea>
    <c:legend>
      <c:legendPos val="b"/>
      <c:layout>
        <c:manualLayout>
          <c:xMode val="edge"/>
          <c:yMode val="edge"/>
          <c:x val="3.9473972003499599E-2"/>
          <c:y val="0.15077302267794199"/>
          <c:w val="0.94698952561485406"/>
          <c:h val="0.100934722001344"/>
        </c:manualLayout>
      </c:layout>
      <c:overlay val="0"/>
      <c:txPr>
        <a:bodyPr rot="0" anchor="ctr" anchorCtr="1"/>
        <a:lstStyle/>
        <a:p>
          <a:pPr>
            <a:defRPr sz="1200">
              <a:latin typeface="Trebuchet MS"/>
              <a:cs typeface="Trebuchet MS"/>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2.88592398172451E-2"/>
          <c:y val="1.7767831931791302E-2"/>
          <c:w val="0.95464117332555698"/>
          <c:h val="0.96705621710012102"/>
        </c:manualLayout>
      </c:layout>
      <c:barChart>
        <c:barDir val="bar"/>
        <c:grouping val="percentStacked"/>
        <c:varyColors val="0"/>
        <c:ser>
          <c:idx val="0"/>
          <c:order val="0"/>
          <c:tx>
            <c:strRef>
              <c:f>Sheet1!$B$1</c:f>
              <c:strCache>
                <c:ptCount val="1"/>
                <c:pt idx="0">
                  <c:v>Agree strongly</c:v>
                </c:pt>
              </c:strCache>
            </c:strRef>
          </c:tx>
          <c:spPr>
            <a:solidFill>
              <a:srgbClr val="ABAA00"/>
            </a:solidFill>
            <a:effectLst/>
          </c:spPr>
          <c:invertIfNegative val="0"/>
          <c:dPt>
            <c:idx val="0"/>
            <c:invertIfNegative val="0"/>
            <c:bubble3D val="0"/>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Sheet1!$B$2</c:f>
              <c:numCache>
                <c:formatCode>0%</c:formatCode>
                <c:ptCount val="1"/>
                <c:pt idx="0">
                  <c:v>0.18</c:v>
                </c:pt>
              </c:numCache>
            </c:numRef>
          </c:val>
        </c:ser>
        <c:ser>
          <c:idx val="1"/>
          <c:order val="1"/>
          <c:tx>
            <c:strRef>
              <c:f>Sheet1!$C$1</c:f>
              <c:strCache>
                <c:ptCount val="1"/>
                <c:pt idx="0">
                  <c:v>Agree</c:v>
                </c:pt>
              </c:strCache>
            </c:strRef>
          </c:tx>
          <c:spPr>
            <a:solidFill>
              <a:srgbClr val="ABAA00">
                <a:alpha val="54000"/>
              </a:srgbClr>
            </a:solidFill>
            <a:effectLst/>
          </c:spPr>
          <c:invertIfNegative val="0"/>
          <c:dPt>
            <c:idx val="0"/>
            <c:invertIfNegative val="0"/>
            <c:bubble3D val="0"/>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Sheet1!$C$2</c:f>
              <c:numCache>
                <c:formatCode>0%</c:formatCode>
                <c:ptCount val="1"/>
                <c:pt idx="0">
                  <c:v>0.19</c:v>
                </c:pt>
              </c:numCache>
            </c:numRef>
          </c:val>
        </c:ser>
        <c:ser>
          <c:idx val="2"/>
          <c:order val="2"/>
          <c:tx>
            <c:strRef>
              <c:f>Sheet1!$D$1</c:f>
              <c:strCache>
                <c:ptCount val="1"/>
                <c:pt idx="0">
                  <c:v>Neither agree nor disagree</c:v>
                </c:pt>
              </c:strCache>
            </c:strRef>
          </c:tx>
          <c:spPr>
            <a:solidFill>
              <a:schemeClr val="bg1">
                <a:lumMod val="50000"/>
              </a:schemeClr>
            </a:solidFill>
            <a:effectLst/>
          </c:spPr>
          <c:invertIfNegative val="0"/>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Sheet1!$D$2</c:f>
              <c:numCache>
                <c:formatCode>0%</c:formatCode>
                <c:ptCount val="1"/>
                <c:pt idx="0">
                  <c:v>0.2</c:v>
                </c:pt>
              </c:numCache>
            </c:numRef>
          </c:val>
        </c:ser>
        <c:ser>
          <c:idx val="3"/>
          <c:order val="3"/>
          <c:tx>
            <c:strRef>
              <c:f>Sheet1!$E$1</c:f>
              <c:strCache>
                <c:ptCount val="1"/>
                <c:pt idx="0">
                  <c:v>Disagree</c:v>
                </c:pt>
              </c:strCache>
            </c:strRef>
          </c:tx>
          <c:spPr>
            <a:solidFill>
              <a:schemeClr val="accent2">
                <a:lumMod val="75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Sheet1!$E$2</c:f>
              <c:numCache>
                <c:formatCode>0%</c:formatCode>
                <c:ptCount val="1"/>
                <c:pt idx="0">
                  <c:v>0.23</c:v>
                </c:pt>
              </c:numCache>
            </c:numRef>
          </c:val>
        </c:ser>
        <c:ser>
          <c:idx val="4"/>
          <c:order val="4"/>
          <c:tx>
            <c:strRef>
              <c:f>Sheet1!$F$1</c:f>
              <c:strCache>
                <c:ptCount val="1"/>
                <c:pt idx="0">
                  <c:v>Disagree strongly</c:v>
                </c:pt>
              </c:strCache>
            </c:strRef>
          </c:tx>
          <c:spPr>
            <a:solidFill>
              <a:schemeClr val="accent2">
                <a:lumMod val="50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Sheet1!$F$2</c:f>
              <c:numCache>
                <c:formatCode>0%</c:formatCode>
                <c:ptCount val="1"/>
                <c:pt idx="0">
                  <c:v>0.14000000000000001</c:v>
                </c:pt>
              </c:numCache>
            </c:numRef>
          </c:val>
        </c:ser>
        <c:ser>
          <c:idx val="5"/>
          <c:order val="5"/>
          <c:tx>
            <c:strRef>
              <c:f>Sheet1!$G$1</c:f>
              <c:strCache>
                <c:ptCount val="1"/>
                <c:pt idx="0">
                  <c:v>Don't know</c:v>
                </c:pt>
              </c:strCache>
            </c:strRef>
          </c:tx>
          <c:spPr>
            <a:solidFill>
              <a:schemeClr val="bg1">
                <a:lumMod val="50000"/>
                <a:alpha val="41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Sheet1!$G$2</c:f>
              <c:numCache>
                <c:formatCode>0%</c:formatCode>
                <c:ptCount val="1"/>
                <c:pt idx="0">
                  <c:v>0.06</c:v>
                </c:pt>
              </c:numCache>
            </c:numRef>
          </c:val>
        </c:ser>
        <c:dLbls>
          <c:showLegendKey val="0"/>
          <c:showVal val="1"/>
          <c:showCatName val="0"/>
          <c:showSerName val="0"/>
          <c:showPercent val="0"/>
          <c:showBubbleSize val="0"/>
        </c:dLbls>
        <c:gapWidth val="150"/>
        <c:overlap val="100"/>
        <c:axId val="41952000"/>
        <c:axId val="41953536"/>
      </c:barChart>
      <c:catAx>
        <c:axId val="41952000"/>
        <c:scaling>
          <c:orientation val="minMax"/>
        </c:scaling>
        <c:delete val="0"/>
        <c:axPos val="l"/>
        <c:numFmt formatCode="General" sourceLinked="0"/>
        <c:majorTickMark val="out"/>
        <c:minorTickMark val="none"/>
        <c:tickLblPos val="nextTo"/>
        <c:crossAx val="41953536"/>
        <c:crosses val="autoZero"/>
        <c:auto val="1"/>
        <c:lblAlgn val="ctr"/>
        <c:lblOffset val="100"/>
        <c:noMultiLvlLbl val="0"/>
      </c:catAx>
      <c:valAx>
        <c:axId val="41953536"/>
        <c:scaling>
          <c:orientation val="minMax"/>
        </c:scaling>
        <c:delete val="1"/>
        <c:axPos val="b"/>
        <c:numFmt formatCode="0%" sourceLinked="1"/>
        <c:majorTickMark val="out"/>
        <c:minorTickMark val="none"/>
        <c:tickLblPos val="nextTo"/>
        <c:crossAx val="41952000"/>
        <c:crosses val="autoZero"/>
        <c:crossBetween val="between"/>
      </c:valAx>
      <c:spPr>
        <a:effectLst/>
      </c:spPr>
    </c:plotArea>
    <c:legend>
      <c:legendPos val="b"/>
      <c:layout>
        <c:manualLayout>
          <c:xMode val="edge"/>
          <c:yMode val="edge"/>
          <c:x val="3.6387552250413097E-2"/>
          <c:y val="0.13334456511997"/>
          <c:w val="0.94698952561485406"/>
          <c:h val="0.100934722001344"/>
        </c:manualLayout>
      </c:layout>
      <c:overlay val="0"/>
      <c:txPr>
        <a:bodyPr rot="0" anchor="ctr" anchorCtr="1"/>
        <a:lstStyle/>
        <a:p>
          <a:pPr>
            <a:defRPr sz="1200">
              <a:latin typeface="Trebuchet MS"/>
              <a:cs typeface="Trebuchet MS"/>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2.88592398172451E-2"/>
          <c:y val="1.7767831931791302E-2"/>
          <c:w val="0.95464117332555698"/>
          <c:h val="0.95074112419793999"/>
        </c:manualLayout>
      </c:layout>
      <c:barChart>
        <c:barDir val="bar"/>
        <c:grouping val="percentStacked"/>
        <c:varyColors val="0"/>
        <c:ser>
          <c:idx val="0"/>
          <c:order val="0"/>
          <c:tx>
            <c:strRef>
              <c:f>Sheet1!$B$1</c:f>
              <c:strCache>
                <c:ptCount val="1"/>
                <c:pt idx="0">
                  <c:v>Agree strongly</c:v>
                </c:pt>
              </c:strCache>
            </c:strRef>
          </c:tx>
          <c:spPr>
            <a:solidFill>
              <a:srgbClr val="ABAA00"/>
            </a:solidFill>
            <a:effectLst/>
          </c:spPr>
          <c:invertIfNegative val="0"/>
          <c:dPt>
            <c:idx val="0"/>
            <c:invertIfNegative val="0"/>
            <c:bubble3D val="0"/>
            <c:spPr>
              <a:solidFill>
                <a:srgbClr val="ABAA00"/>
              </a:solidFill>
              <a:effectLst/>
            </c:spPr>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Sheet1!$B$2</c:f>
              <c:numCache>
                <c:formatCode>0%</c:formatCode>
                <c:ptCount val="1"/>
                <c:pt idx="0">
                  <c:v>0.02</c:v>
                </c:pt>
              </c:numCache>
            </c:numRef>
          </c:val>
        </c:ser>
        <c:ser>
          <c:idx val="1"/>
          <c:order val="1"/>
          <c:tx>
            <c:strRef>
              <c:f>Sheet1!$C$1</c:f>
              <c:strCache>
                <c:ptCount val="1"/>
                <c:pt idx="0">
                  <c:v>Agree</c:v>
                </c:pt>
              </c:strCache>
            </c:strRef>
          </c:tx>
          <c:spPr>
            <a:solidFill>
              <a:srgbClr val="ABAA00">
                <a:alpha val="54000"/>
              </a:srgbClr>
            </a:solidFill>
            <a:effectLst/>
          </c:spPr>
          <c:invertIfNegative val="0"/>
          <c:dPt>
            <c:idx val="0"/>
            <c:invertIfNegative val="0"/>
            <c:bubble3D val="0"/>
          </c:dPt>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Sheet1!$C$2</c:f>
              <c:numCache>
                <c:formatCode>0%</c:formatCode>
                <c:ptCount val="1"/>
                <c:pt idx="0">
                  <c:v>0.06</c:v>
                </c:pt>
              </c:numCache>
            </c:numRef>
          </c:val>
        </c:ser>
        <c:ser>
          <c:idx val="2"/>
          <c:order val="2"/>
          <c:tx>
            <c:strRef>
              <c:f>Sheet1!$D$1</c:f>
              <c:strCache>
                <c:ptCount val="1"/>
                <c:pt idx="0">
                  <c:v>Neither agree nor disagree</c:v>
                </c:pt>
              </c:strCache>
            </c:strRef>
          </c:tx>
          <c:spPr>
            <a:solidFill>
              <a:schemeClr val="bg1">
                <a:lumMod val="50000"/>
              </a:schemeClr>
            </a:solidFill>
            <a:effectLst/>
          </c:spPr>
          <c:invertIfNegative val="0"/>
          <c:dLbls>
            <c:spPr>
              <a:noFill/>
              <a:ln>
                <a:noFill/>
              </a:ln>
              <a:effectLst/>
            </c:spPr>
            <c:txPr>
              <a:bodyPr/>
              <a:lstStyle/>
              <a:p>
                <a:pPr>
                  <a:defRPr sz="1400">
                    <a:latin typeface="Trebuchet MS"/>
                    <a:cs typeface="Trebuchet M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c:f>
              <c:numCache>
                <c:formatCode>General</c:formatCode>
                <c:ptCount val="1"/>
              </c:numCache>
            </c:numRef>
          </c:cat>
          <c:val>
            <c:numRef>
              <c:f>Sheet1!$D$2</c:f>
              <c:numCache>
                <c:formatCode>0%</c:formatCode>
                <c:ptCount val="1"/>
                <c:pt idx="0">
                  <c:v>0.06</c:v>
                </c:pt>
              </c:numCache>
            </c:numRef>
          </c:val>
        </c:ser>
        <c:ser>
          <c:idx val="3"/>
          <c:order val="3"/>
          <c:tx>
            <c:strRef>
              <c:f>Sheet1!$E$1</c:f>
              <c:strCache>
                <c:ptCount val="1"/>
                <c:pt idx="0">
                  <c:v>Disagree</c:v>
                </c:pt>
              </c:strCache>
            </c:strRef>
          </c:tx>
          <c:spPr>
            <a:solidFill>
              <a:schemeClr val="accent2">
                <a:lumMod val="75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Sheet1!$E$2</c:f>
              <c:numCache>
                <c:formatCode>0%</c:formatCode>
                <c:ptCount val="1"/>
                <c:pt idx="0">
                  <c:v>0.2</c:v>
                </c:pt>
              </c:numCache>
            </c:numRef>
          </c:val>
        </c:ser>
        <c:ser>
          <c:idx val="4"/>
          <c:order val="4"/>
          <c:tx>
            <c:strRef>
              <c:f>Sheet1!$F$1</c:f>
              <c:strCache>
                <c:ptCount val="1"/>
                <c:pt idx="0">
                  <c:v>Disagree strongly</c:v>
                </c:pt>
              </c:strCache>
            </c:strRef>
          </c:tx>
          <c:spPr>
            <a:solidFill>
              <a:schemeClr val="accent2">
                <a:lumMod val="50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Sheet1!$F$2</c:f>
              <c:numCache>
                <c:formatCode>0%</c:formatCode>
                <c:ptCount val="1"/>
                <c:pt idx="0">
                  <c:v>0.63</c:v>
                </c:pt>
              </c:numCache>
            </c:numRef>
          </c:val>
        </c:ser>
        <c:ser>
          <c:idx val="5"/>
          <c:order val="5"/>
          <c:tx>
            <c:strRef>
              <c:f>Sheet1!$G$1</c:f>
              <c:strCache>
                <c:ptCount val="1"/>
                <c:pt idx="0">
                  <c:v>Don't know</c:v>
                </c:pt>
              </c:strCache>
            </c:strRef>
          </c:tx>
          <c:spPr>
            <a:solidFill>
              <a:schemeClr val="bg1">
                <a:lumMod val="50000"/>
                <a:alpha val="41000"/>
              </a:schemeClr>
            </a:solidFill>
            <a:effectLst/>
          </c:spPr>
          <c:invertIfNegative val="0"/>
          <c:dLbls>
            <c:spPr>
              <a:noFill/>
              <a:ln>
                <a:noFill/>
              </a:ln>
              <a:effectLst/>
            </c:spPr>
            <c:txPr>
              <a:bodyPr wrap="square" lIns="38100" tIns="19050" rIns="38100" bIns="19050" anchor="ctr">
                <a:spAutoFit/>
              </a:bodyPr>
              <a:lstStyle/>
              <a:p>
                <a:pPr>
                  <a:defRPr sz="1400">
                    <a:latin typeface="Trebuchet MS" charset="0"/>
                    <a:ea typeface="Trebuchet MS" charset="0"/>
                    <a:cs typeface="Trebuchet MS"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c:f>
              <c:numCache>
                <c:formatCode>General</c:formatCode>
                <c:ptCount val="1"/>
              </c:numCache>
            </c:numRef>
          </c:cat>
          <c:val>
            <c:numRef>
              <c:f>Sheet1!$G$2</c:f>
              <c:numCache>
                <c:formatCode>0%</c:formatCode>
                <c:ptCount val="1"/>
                <c:pt idx="0">
                  <c:v>0.02</c:v>
                </c:pt>
              </c:numCache>
            </c:numRef>
          </c:val>
        </c:ser>
        <c:dLbls>
          <c:showLegendKey val="0"/>
          <c:showVal val="1"/>
          <c:showCatName val="0"/>
          <c:showSerName val="0"/>
          <c:showPercent val="0"/>
          <c:showBubbleSize val="0"/>
        </c:dLbls>
        <c:gapWidth val="150"/>
        <c:overlap val="100"/>
        <c:axId val="42265984"/>
        <c:axId val="42148992"/>
      </c:barChart>
      <c:catAx>
        <c:axId val="42265984"/>
        <c:scaling>
          <c:orientation val="minMax"/>
        </c:scaling>
        <c:delete val="0"/>
        <c:axPos val="l"/>
        <c:numFmt formatCode="General" sourceLinked="0"/>
        <c:majorTickMark val="out"/>
        <c:minorTickMark val="none"/>
        <c:tickLblPos val="nextTo"/>
        <c:crossAx val="42148992"/>
        <c:crosses val="autoZero"/>
        <c:auto val="1"/>
        <c:lblAlgn val="ctr"/>
        <c:lblOffset val="100"/>
        <c:noMultiLvlLbl val="0"/>
      </c:catAx>
      <c:valAx>
        <c:axId val="42148992"/>
        <c:scaling>
          <c:orientation val="minMax"/>
        </c:scaling>
        <c:delete val="1"/>
        <c:axPos val="b"/>
        <c:numFmt formatCode="0%" sourceLinked="1"/>
        <c:majorTickMark val="out"/>
        <c:minorTickMark val="none"/>
        <c:tickLblPos val="nextTo"/>
        <c:crossAx val="42265984"/>
        <c:crosses val="autoZero"/>
        <c:crossBetween val="between"/>
      </c:valAx>
      <c:spPr>
        <a:effectLst/>
      </c:spPr>
    </c:plotArea>
    <c:legend>
      <c:legendPos val="b"/>
      <c:layout>
        <c:manualLayout>
          <c:xMode val="edge"/>
          <c:yMode val="edge"/>
          <c:x val="3.7930762126956299E-2"/>
          <c:y val="0.130714943892421"/>
          <c:w val="0.94698952561485406"/>
          <c:h val="0.100934722001344"/>
        </c:manualLayout>
      </c:layout>
      <c:overlay val="0"/>
      <c:txPr>
        <a:bodyPr rot="0" anchor="ctr" anchorCtr="1"/>
        <a:lstStyle/>
        <a:p>
          <a:pPr>
            <a:defRPr sz="1200">
              <a:latin typeface="Trebuchet MS"/>
              <a:cs typeface="Trebuchet MS"/>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0.03139</cdr:x>
      <cdr:y>0.69118</cdr:y>
    </cdr:from>
    <cdr:to>
      <cdr:x>0.3858</cdr:x>
      <cdr:y>0.85142</cdr:y>
    </cdr:to>
    <cdr:sp macro="" textlink="">
      <cdr:nvSpPr>
        <cdr:cNvPr id="2" name="Left Brace 1"/>
        <cdr:cNvSpPr/>
      </cdr:nvSpPr>
      <cdr:spPr>
        <a:xfrm xmlns:a="http://schemas.openxmlformats.org/drawingml/2006/main" rot="16200000">
          <a:off x="1587646" y="-216184"/>
          <a:ext cx="258054" cy="2916654"/>
        </a:xfrm>
        <a:prstGeom xmlns:a="http://schemas.openxmlformats.org/drawingml/2006/main" prst="leftBrace">
          <a:avLst/>
        </a:prstGeom>
        <a:ln xmlns:a="http://schemas.openxmlformats.org/drawingml/2006/main" w="31750">
          <a:solidFill>
            <a:schemeClr val="bg1">
              <a:lumMod val="50000"/>
            </a:schemeClr>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0.69599</cdr:x>
      <cdr:y>0.69118</cdr:y>
    </cdr:from>
    <cdr:to>
      <cdr:x>0.87346</cdr:x>
      <cdr:y>0.85142</cdr:y>
    </cdr:to>
    <cdr:sp macro="" textlink="">
      <cdr:nvSpPr>
        <cdr:cNvPr id="3" name="Left Brace 2"/>
        <cdr:cNvSpPr/>
      </cdr:nvSpPr>
      <cdr:spPr>
        <a:xfrm xmlns:a="http://schemas.openxmlformats.org/drawingml/2006/main" rot="16200000">
          <a:off x="6328922" y="511889"/>
          <a:ext cx="258057" cy="1460500"/>
        </a:xfrm>
        <a:prstGeom xmlns:a="http://schemas.openxmlformats.org/drawingml/2006/main" prst="leftBrace">
          <a:avLst>
            <a:gd name="adj1" fmla="val 8333"/>
            <a:gd name="adj2" fmla="val 49145"/>
          </a:avLst>
        </a:prstGeom>
        <a:ln xmlns:a="http://schemas.openxmlformats.org/drawingml/2006/main" w="31750">
          <a:solidFill>
            <a:schemeClr val="bg1">
              <a:lumMod val="50000"/>
            </a:schemeClr>
          </a:solidFill>
        </a:ln>
        <a:effectLst xmlns:a="http://schemas.openxmlformats.org/drawingml/2006/mai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0.16739</cdr:x>
      <cdr:y>0.87623</cdr:y>
    </cdr:from>
    <cdr:to>
      <cdr:x>0.25153</cdr:x>
      <cdr:y>0.98684</cdr:y>
    </cdr:to>
    <cdr:sp macro="" textlink="">
      <cdr:nvSpPr>
        <cdr:cNvPr id="4" name="Rectangle 3"/>
        <cdr:cNvSpPr/>
      </cdr:nvSpPr>
      <cdr:spPr>
        <a:xfrm xmlns:a="http://schemas.openxmlformats.org/drawingml/2006/main">
          <a:off x="1377583" y="1411131"/>
          <a:ext cx="692418" cy="178132"/>
        </a:xfrm>
        <a:prstGeom xmlns:a="http://schemas.openxmlformats.org/drawingml/2006/main" prst="rect">
          <a:avLst/>
        </a:prstGeom>
        <a:noFill xmlns:a="http://schemas.openxmlformats.org/drawingml/2006/main"/>
        <a:ln xmlns:a="http://schemas.openxmlformats.org/drawingml/2006/main" w="28575">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r>
            <a:rPr lang="en-US" sz="1400" dirty="0" smtClean="0">
              <a:solidFill>
                <a:schemeClr val="tx1"/>
              </a:solidFill>
              <a:latin typeface="Trebuchet MS" charset="0"/>
              <a:ea typeface="Trebuchet MS" charset="0"/>
              <a:cs typeface="Trebuchet MS" charset="0"/>
            </a:rPr>
            <a:t>37%</a:t>
          </a:r>
          <a:endParaRPr lang="en-US" sz="1400" dirty="0">
            <a:solidFill>
              <a:schemeClr val="tx1"/>
            </a:solidFill>
            <a:latin typeface="Trebuchet MS" charset="0"/>
            <a:ea typeface="Trebuchet MS" charset="0"/>
            <a:cs typeface="Trebuchet MS" charset="0"/>
          </a:endParaRPr>
        </a:p>
      </cdr:txBody>
    </cdr:sp>
  </cdr:relSizeAnchor>
  <cdr:relSizeAnchor xmlns:cdr="http://schemas.openxmlformats.org/drawingml/2006/chartDrawing">
    <cdr:from>
      <cdr:x>0.74155</cdr:x>
      <cdr:y>0.88939</cdr:y>
    </cdr:from>
    <cdr:to>
      <cdr:x>0.82568</cdr:x>
      <cdr:y>1</cdr:y>
    </cdr:to>
    <cdr:sp macro="" textlink="">
      <cdr:nvSpPr>
        <cdr:cNvPr id="6" name="Rectangle 5"/>
        <cdr:cNvSpPr/>
      </cdr:nvSpPr>
      <cdr:spPr>
        <a:xfrm xmlns:a="http://schemas.openxmlformats.org/drawingml/2006/main">
          <a:off x="6102626" y="1432322"/>
          <a:ext cx="692418" cy="178132"/>
        </a:xfrm>
        <a:prstGeom xmlns:a="http://schemas.openxmlformats.org/drawingml/2006/main" prst="rect">
          <a:avLst/>
        </a:prstGeom>
        <a:noFill xmlns:a="http://schemas.openxmlformats.org/drawingml/2006/main"/>
        <a:ln xmlns:a="http://schemas.openxmlformats.org/drawingml/2006/main" w="28575">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sz="1400" dirty="0" smtClean="0">
              <a:solidFill>
                <a:schemeClr val="tx1"/>
              </a:solidFill>
              <a:latin typeface="Trebuchet MS" charset="0"/>
              <a:ea typeface="Trebuchet MS" charset="0"/>
              <a:cs typeface="Trebuchet MS" charset="0"/>
            </a:rPr>
            <a:t>20%</a:t>
          </a:r>
          <a:endParaRPr lang="en-US" sz="1400" dirty="0">
            <a:solidFill>
              <a:schemeClr val="tx1"/>
            </a:solidFill>
            <a:latin typeface="Trebuchet MS" charset="0"/>
            <a:ea typeface="Trebuchet MS" charset="0"/>
            <a:cs typeface="Trebuchet MS"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71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8536" y="0"/>
            <a:ext cx="2951851" cy="497126"/>
          </a:xfrm>
          <a:prstGeom prst="rect">
            <a:avLst/>
          </a:prstGeom>
        </p:spPr>
        <p:txBody>
          <a:bodyPr vert="horz" lIns="91440" tIns="45720" rIns="91440" bIns="45720" rtlCol="0"/>
          <a:lstStyle>
            <a:lvl1pPr algn="r">
              <a:defRPr sz="1200"/>
            </a:lvl1pPr>
          </a:lstStyle>
          <a:p>
            <a:fld id="{AA873B39-059C-3940-90B9-230D5C2BFB66}" type="datetimeFigureOut">
              <a:rPr lang="en-US" smtClean="0"/>
              <a:t>7/1/2016</a:t>
            </a:fld>
            <a:endParaRPr lang="en-US"/>
          </a:p>
        </p:txBody>
      </p:sp>
      <p:sp>
        <p:nvSpPr>
          <p:cNvPr id="4" name="Footer Placeholder 3"/>
          <p:cNvSpPr>
            <a:spLocks noGrp="1"/>
          </p:cNvSpPr>
          <p:nvPr>
            <p:ph type="ftr" sz="quarter" idx="2"/>
          </p:nvPr>
        </p:nvSpPr>
        <p:spPr>
          <a:xfrm>
            <a:off x="0" y="9443662"/>
            <a:ext cx="2951851" cy="4971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8536" y="9443662"/>
            <a:ext cx="2951851" cy="497126"/>
          </a:xfrm>
          <a:prstGeom prst="rect">
            <a:avLst/>
          </a:prstGeom>
        </p:spPr>
        <p:txBody>
          <a:bodyPr vert="horz" lIns="91440" tIns="45720" rIns="91440" bIns="45720" rtlCol="0" anchor="b"/>
          <a:lstStyle>
            <a:lvl1pPr algn="r">
              <a:defRPr sz="1200"/>
            </a:lvl1pPr>
          </a:lstStyle>
          <a:p>
            <a:fld id="{1BC35F7E-47EE-5D41-8026-14A946A3A5C3}" type="slidenum">
              <a:rPr lang="en-US" smtClean="0"/>
              <a:t>‹#›</a:t>
            </a:fld>
            <a:endParaRPr lang="en-US"/>
          </a:p>
        </p:txBody>
      </p:sp>
    </p:spTree>
    <p:extLst>
      <p:ext uri="{BB962C8B-B14F-4D97-AF65-F5344CB8AC3E}">
        <p14:creationId xmlns:p14="http://schemas.microsoft.com/office/powerpoint/2010/main" val="128911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8536" y="0"/>
            <a:ext cx="2951851" cy="497126"/>
          </a:xfrm>
          <a:prstGeom prst="rect">
            <a:avLst/>
          </a:prstGeom>
        </p:spPr>
        <p:txBody>
          <a:bodyPr vert="horz" lIns="91440" tIns="45720" rIns="91440" bIns="45720" rtlCol="0"/>
          <a:lstStyle>
            <a:lvl1pPr algn="r">
              <a:defRPr sz="1200"/>
            </a:lvl1pPr>
          </a:lstStyle>
          <a:p>
            <a:fld id="{13211AD9-1FA3-FF4C-A292-A0C1B48172E3}" type="datetimeFigureOut">
              <a:rPr lang="en-US" smtClean="0"/>
              <a:t>7/1/2016</a:t>
            </a:fld>
            <a:endParaRPr lang="en-GB"/>
          </a:p>
        </p:txBody>
      </p:sp>
      <p:sp>
        <p:nvSpPr>
          <p:cNvPr id="4" name="Slide Image Placeholder 3"/>
          <p:cNvSpPr>
            <a:spLocks noGrp="1" noRot="1" noChangeAspect="1"/>
          </p:cNvSpPr>
          <p:nvPr>
            <p:ph type="sldImg" idx="2"/>
          </p:nvPr>
        </p:nvSpPr>
        <p:spPr>
          <a:xfrm>
            <a:off x="922338" y="746125"/>
            <a:ext cx="4967287"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197" y="4722694"/>
            <a:ext cx="5449570" cy="4474131"/>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9443662"/>
            <a:ext cx="2951851"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8536" y="9443662"/>
            <a:ext cx="2951851" cy="497126"/>
          </a:xfrm>
          <a:prstGeom prst="rect">
            <a:avLst/>
          </a:prstGeom>
        </p:spPr>
        <p:txBody>
          <a:bodyPr vert="horz" lIns="91440" tIns="45720" rIns="91440" bIns="45720" rtlCol="0" anchor="b"/>
          <a:lstStyle>
            <a:lvl1pPr algn="r">
              <a:defRPr sz="1200"/>
            </a:lvl1pPr>
          </a:lstStyle>
          <a:p>
            <a:fld id="{CA09E4EF-4252-AE4E-A70C-2EBE3566805A}" type="slidenum">
              <a:rPr lang="en-GB" smtClean="0"/>
              <a:t>‹#›</a:t>
            </a:fld>
            <a:endParaRPr lang="en-GB"/>
          </a:p>
        </p:txBody>
      </p:sp>
    </p:spTree>
    <p:extLst>
      <p:ext uri="{BB962C8B-B14F-4D97-AF65-F5344CB8AC3E}">
        <p14:creationId xmlns:p14="http://schemas.microsoft.com/office/powerpoint/2010/main" val="39265227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bg1"/>
        </a:solidFill>
        <a:effectLst/>
      </p:bgPr>
    </p:bg>
    <p:spTree>
      <p:nvGrpSpPr>
        <p:cNvPr id="1" name=""/>
        <p:cNvGrpSpPr/>
        <p:nvPr/>
      </p:nvGrpSpPr>
      <p:grpSpPr>
        <a:xfrm>
          <a:off x="0" y="0"/>
          <a:ext cx="0" cy="0"/>
          <a:chOff x="0" y="0"/>
          <a:chExt cx="0" cy="0"/>
        </a:xfrm>
      </p:grpSpPr>
      <p:sp>
        <p:nvSpPr>
          <p:cNvPr id="40963" name="Title Placeholder 1"/>
          <p:cNvSpPr>
            <a:spLocks noGrp="1"/>
          </p:cNvSpPr>
          <p:nvPr>
            <p:ph type="ctrTitle"/>
          </p:nvPr>
        </p:nvSpPr>
        <p:spPr>
          <a:xfrm>
            <a:off x="684213" y="2276477"/>
            <a:ext cx="7772400" cy="1008063"/>
          </a:xfrm>
        </p:spPr>
        <p:txBody>
          <a:bodyPr/>
          <a:lstStyle>
            <a:lvl1pPr>
              <a:defRPr>
                <a:solidFill>
                  <a:srgbClr val="47247F"/>
                </a:solidFill>
              </a:defRPr>
            </a:lvl1pPr>
          </a:lstStyle>
          <a:p>
            <a:r>
              <a:rPr lang="en-US" dirty="0"/>
              <a:t>Click to edit Master title style</a:t>
            </a:r>
          </a:p>
        </p:txBody>
      </p:sp>
      <p:sp>
        <p:nvSpPr>
          <p:cNvPr id="40964" name="Text Placeholder 2"/>
          <p:cNvSpPr>
            <a:spLocks noGrp="1"/>
          </p:cNvSpPr>
          <p:nvPr>
            <p:ph type="subTitle" idx="1"/>
          </p:nvPr>
        </p:nvSpPr>
        <p:spPr>
          <a:xfrm>
            <a:off x="684213" y="3381375"/>
            <a:ext cx="6400800" cy="695325"/>
          </a:xfrm>
        </p:spPr>
        <p:txBody>
          <a:bodyPr/>
          <a:lstStyle>
            <a:lvl1pPr marL="0" indent="0">
              <a:buFont typeface="Arial" charset="0"/>
              <a:buNone/>
              <a:defRPr sz="1800" b="0">
                <a:solidFill>
                  <a:srgbClr val="47247F"/>
                </a:solidFill>
                <a:latin typeface="Trebuchet MS" panose="020B0603020202020204" pitchFamily="34" charset="0"/>
              </a:defRPr>
            </a:lvl1pPr>
          </a:lstStyle>
          <a:p>
            <a:r>
              <a:rPr lang="en-US" dirty="0"/>
              <a:t>Presentation prepared by </a:t>
            </a:r>
            <a:r>
              <a:rPr lang="en-US" dirty="0" err="1"/>
              <a:t>xxxxx</a:t>
            </a:r>
            <a:endParaRPr lang="en-US" dirty="0"/>
          </a:p>
        </p:txBody>
      </p:sp>
      <p:sp>
        <p:nvSpPr>
          <p:cNvPr id="40983" name="Rectangle 23"/>
          <p:cNvSpPr>
            <a:spLocks noGrp="1" noChangeArrowheads="1"/>
          </p:cNvSpPr>
          <p:nvPr>
            <p:ph type="dt" sz="quarter" idx="2"/>
          </p:nvPr>
        </p:nvSpPr>
        <p:spPr bwMode="auto">
          <a:xfrm>
            <a:off x="684213" y="6265863"/>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400" b="1">
                <a:solidFill>
                  <a:srgbClr val="F5871F"/>
                </a:solidFill>
                <a:latin typeface="Trebuchet MS"/>
                <a:cs typeface="Trebuchet MS"/>
              </a:defRPr>
            </a:lvl1pPr>
          </a:lstStyle>
          <a:p>
            <a:fld id="{980B157F-A919-FB4B-B84D-98D4CDBBA17E}" type="datetimeFigureOut">
              <a:rPr lang="en-US" smtClean="0"/>
              <a:pPr/>
              <a:t>7/1/2016</a:t>
            </a:fld>
            <a:endParaRPr lang="en-US" dirty="0"/>
          </a:p>
        </p:txBody>
      </p:sp>
      <p:pic>
        <p:nvPicPr>
          <p:cNvPr id="8" name="Picture 5" descr="NSMC_Mark_CMYK.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42939" y="377989"/>
            <a:ext cx="2343150" cy="561975"/>
          </a:xfrm>
          <a:prstGeom prst="rect">
            <a:avLst/>
          </a:prstGeom>
          <a:noFill/>
          <a:ln w="9525">
            <a:noFill/>
            <a:miter lim="800000"/>
            <a:headEnd/>
            <a:tailEnd/>
          </a:ln>
        </p:spPr>
      </p:pic>
      <p:pic>
        <p:nvPicPr>
          <p:cNvPr id="7"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58025" y="377989"/>
            <a:ext cx="1762126" cy="10370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3557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Trebuchet MS" panose="020B0603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lvl1pPr>
              <a:defRPr>
                <a:latin typeface="Trebuchet MS"/>
                <a:cs typeface="Trebuchet MS"/>
              </a:defRPr>
            </a:lvl1pPr>
          </a:lstStyle>
          <a:p>
            <a:fld id="{153885D7-31A0-2349-897C-9F7E46EEB843}" type="datetimeFigureOut">
              <a:rPr lang="en-US" smtClean="0"/>
              <a:pPr/>
              <a:t>7/1/2016</a:t>
            </a:fld>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lvl1pPr>
              <a:defRPr>
                <a:latin typeface="Trebuchet MS"/>
                <a:cs typeface="Trebuchet MS"/>
              </a:defRPr>
            </a:lvl1pPr>
          </a:lstStyle>
          <a:p>
            <a:endParaRPr lang="en-US"/>
          </a:p>
        </p:txBody>
      </p:sp>
      <p:sp>
        <p:nvSpPr>
          <p:cNvPr id="7" name="Slide Number Placeholder 6"/>
          <p:cNvSpPr>
            <a:spLocks noGrp="1"/>
          </p:cNvSpPr>
          <p:nvPr>
            <p:ph type="sldNum" sz="quarter" idx="12"/>
          </p:nvPr>
        </p:nvSpPr>
        <p:spPr/>
        <p:txBody>
          <a:bodyPr/>
          <a:lstStyle>
            <a:lvl1pPr>
              <a:defRPr>
                <a:latin typeface="Trebuchet MS"/>
                <a:cs typeface="Trebuchet MS"/>
              </a:defRPr>
            </a:lvl1pPr>
          </a:lstStyle>
          <a:p>
            <a:fld id="{B417186B-7D4F-B047-B3EF-3A3C82352088}" type="slidenum">
              <a:rPr lang="en-US" smtClean="0"/>
              <a:pPr/>
              <a:t>‹#›</a:t>
            </a:fld>
            <a:endParaRPr lang="en-US"/>
          </a:p>
        </p:txBody>
      </p:sp>
    </p:spTree>
    <p:extLst>
      <p:ext uri="{BB962C8B-B14F-4D97-AF65-F5344CB8AC3E}">
        <p14:creationId xmlns:p14="http://schemas.microsoft.com/office/powerpoint/2010/main" val="3734850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latin typeface="Trebuchet MS" panose="020B0603020202020204" pitchFamily="34" charset="0"/>
              </a:defRPr>
            </a:lvl1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153885D7-31A0-2349-897C-9F7E46EEB843}" type="datetimeFigureOut">
              <a:rPr lang="en-US" smtClean="0"/>
              <a:t>7/1/2016</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417186B-7D4F-B047-B3EF-3A3C82352088}" type="slidenum">
              <a:rPr lang="en-US" smtClean="0"/>
              <a:t>‹#›</a:t>
            </a:fld>
            <a:endParaRPr lang="en-US"/>
          </a:p>
        </p:txBody>
      </p:sp>
    </p:spTree>
    <p:extLst>
      <p:ext uri="{BB962C8B-B14F-4D97-AF65-F5344CB8AC3E}">
        <p14:creationId xmlns:p14="http://schemas.microsoft.com/office/powerpoint/2010/main" val="2318233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lvl2pPr>
              <a:defRPr>
                <a:latin typeface="Trebuchet MS" panose="020B0603020202020204" pitchFamily="34" charset="0"/>
              </a:defRPr>
            </a:lvl2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153885D7-31A0-2349-897C-9F7E46EEB843}" type="datetimeFigureOut">
              <a:rPr lang="en-US" smtClean="0"/>
              <a:t>7/1/2016</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417186B-7D4F-B047-B3EF-3A3C82352088}" type="slidenum">
              <a:rPr lang="en-US" smtClean="0"/>
              <a:t>‹#›</a:t>
            </a:fld>
            <a:endParaRPr lang="en-US"/>
          </a:p>
        </p:txBody>
      </p:sp>
    </p:spTree>
    <p:extLst>
      <p:ext uri="{BB962C8B-B14F-4D97-AF65-F5344CB8AC3E}">
        <p14:creationId xmlns:p14="http://schemas.microsoft.com/office/powerpoint/2010/main" val="3185622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Slide Number Placeholder 2"/>
          <p:cNvSpPr>
            <a:spLocks noGrp="1"/>
          </p:cNvSpPr>
          <p:nvPr>
            <p:ph type="sldNum" sz="quarter" idx="10"/>
          </p:nvPr>
        </p:nvSpPr>
        <p:spPr/>
        <p:txBody>
          <a:bodyPr/>
          <a:lstStyle/>
          <a:p>
            <a:fld id="{B417186B-7D4F-B047-B3EF-3A3C82352088}" type="slidenum">
              <a:rPr lang="en-US" smtClean="0"/>
              <a:pPr/>
              <a:t>‹#›</a:t>
            </a:fld>
            <a:endParaRPr lang="en-US" dirty="0"/>
          </a:p>
        </p:txBody>
      </p:sp>
    </p:spTree>
    <p:extLst>
      <p:ext uri="{BB962C8B-B14F-4D97-AF65-F5344CB8AC3E}">
        <p14:creationId xmlns:p14="http://schemas.microsoft.com/office/powerpoint/2010/main" val="741716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685800" y="3619772"/>
            <a:ext cx="6400800" cy="1752600"/>
          </a:xfrm>
        </p:spPr>
        <p:txBody>
          <a:bodyPr/>
          <a:lstStyle>
            <a:lvl1pPr marL="0" indent="0" algn="l">
              <a:buNone/>
              <a:defRPr b="1">
                <a:solidFill>
                  <a:schemeClr val="tx1">
                    <a:lumMod val="75000"/>
                    <a:lumOff val="25000"/>
                  </a:schemeClr>
                </a:solidFill>
                <a:latin typeface="Trebuchet MS" panose="020B0603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B417186B-7D4F-B047-B3EF-3A3C82352088}" type="slidenum">
              <a:rPr lang="en-US" smtClean="0"/>
              <a:t>‹#›</a:t>
            </a:fld>
            <a:endParaRPr lang="en-US" dirty="0"/>
          </a:p>
        </p:txBody>
      </p:sp>
    </p:spTree>
    <p:extLst>
      <p:ext uri="{BB962C8B-B14F-4D97-AF65-F5344CB8AC3E}">
        <p14:creationId xmlns:p14="http://schemas.microsoft.com/office/powerpoint/2010/main" val="6768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Content Placeholder 2"/>
          <p:cNvSpPr>
            <a:spLocks noGrp="1"/>
          </p:cNvSpPr>
          <p:nvPr>
            <p:ph idx="1"/>
          </p:nvPr>
        </p:nvSpPr>
        <p:spPr/>
        <p:txBody>
          <a:bodyPr/>
          <a:lstStyle>
            <a:lvl1pPr>
              <a:defRPr>
                <a:latin typeface="Trebuchet MS" panose="020B0603020202020204" pitchFamily="34" charset="0"/>
              </a:defRPr>
            </a:lvl1pPr>
            <a:lvl2pPr>
              <a:defRPr>
                <a:latin typeface="Trebuchet MS" panose="020B0603020202020204" pitchFamily="34" charset="0"/>
              </a:defRPr>
            </a:lvl2pPr>
            <a:lvl3pPr>
              <a:defRPr>
                <a:latin typeface="Trebuchet MS" panose="020B0603020202020204" pitchFamily="34" charset="0"/>
              </a:defRPr>
            </a:lvl3pPr>
            <a:lvl4pPr>
              <a:defRPr>
                <a:latin typeface="Trebuchet MS" panose="020B0603020202020204" pitchFamily="34" charset="0"/>
              </a:defRPr>
            </a:lvl4pPr>
            <a:lvl5pPr>
              <a:defRPr>
                <a:latin typeface="Trebuchet MS" panose="020B0603020202020204" pitchFamily="34" charset="0"/>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6" name="Slide Number Placeholder 5"/>
          <p:cNvSpPr>
            <a:spLocks noGrp="1"/>
          </p:cNvSpPr>
          <p:nvPr>
            <p:ph type="sldNum" sz="quarter" idx="12"/>
          </p:nvPr>
        </p:nvSpPr>
        <p:spPr/>
        <p:txBody>
          <a:bodyPr/>
          <a:lstStyle/>
          <a:p>
            <a:fld id="{B417186B-7D4F-B047-B3EF-3A3C82352088}" type="slidenum">
              <a:rPr lang="en-US" smtClean="0"/>
              <a:t>‹#›</a:t>
            </a:fld>
            <a:endParaRPr lang="en-US"/>
          </a:p>
        </p:txBody>
      </p:sp>
    </p:spTree>
    <p:extLst>
      <p:ext uri="{BB962C8B-B14F-4D97-AF65-F5344CB8AC3E}">
        <p14:creationId xmlns:p14="http://schemas.microsoft.com/office/powerpoint/2010/main" val="594667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GB"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p:txBody>
          <a:bodyPr/>
          <a:lstStyle/>
          <a:p>
            <a:fld id="{B417186B-7D4F-B047-B3EF-3A3C82352088}" type="slidenum">
              <a:rPr lang="en-US" smtClean="0"/>
              <a:t>‹#›</a:t>
            </a:fld>
            <a:endParaRPr lang="en-US"/>
          </a:p>
        </p:txBody>
      </p:sp>
    </p:spTree>
    <p:extLst>
      <p:ext uri="{BB962C8B-B14F-4D97-AF65-F5344CB8AC3E}">
        <p14:creationId xmlns:p14="http://schemas.microsoft.com/office/powerpoint/2010/main" val="384398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Slide Number Placeholder 6"/>
          <p:cNvSpPr>
            <a:spLocks noGrp="1"/>
          </p:cNvSpPr>
          <p:nvPr>
            <p:ph type="sldNum" sz="quarter" idx="12"/>
          </p:nvPr>
        </p:nvSpPr>
        <p:spPr/>
        <p:txBody>
          <a:bodyPr/>
          <a:lstStyle/>
          <a:p>
            <a:fld id="{B417186B-7D4F-B047-B3EF-3A3C82352088}" type="slidenum">
              <a:rPr lang="en-US" smtClean="0"/>
              <a:t>‹#›</a:t>
            </a:fld>
            <a:endParaRPr lang="en-US"/>
          </a:p>
        </p:txBody>
      </p:sp>
    </p:spTree>
    <p:extLst>
      <p:ext uri="{BB962C8B-B14F-4D97-AF65-F5344CB8AC3E}">
        <p14:creationId xmlns:p14="http://schemas.microsoft.com/office/powerpoint/2010/main" val="223126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9" name="Slide Number Placeholder 8"/>
          <p:cNvSpPr>
            <a:spLocks noGrp="1"/>
          </p:cNvSpPr>
          <p:nvPr>
            <p:ph type="sldNum" sz="quarter" idx="12"/>
          </p:nvPr>
        </p:nvSpPr>
        <p:spPr/>
        <p:txBody>
          <a:bodyPr/>
          <a:lstStyle/>
          <a:p>
            <a:fld id="{B417186B-7D4F-B047-B3EF-3A3C82352088}" type="slidenum">
              <a:rPr lang="en-US" smtClean="0"/>
              <a:t>‹#›</a:t>
            </a:fld>
            <a:endParaRPr lang="en-US"/>
          </a:p>
        </p:txBody>
      </p:sp>
    </p:spTree>
    <p:extLst>
      <p:ext uri="{BB962C8B-B14F-4D97-AF65-F5344CB8AC3E}">
        <p14:creationId xmlns:p14="http://schemas.microsoft.com/office/powerpoint/2010/main" val="264954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5" name="Slide Number Placeholder 4"/>
          <p:cNvSpPr>
            <a:spLocks noGrp="1"/>
          </p:cNvSpPr>
          <p:nvPr>
            <p:ph type="sldNum" sz="quarter" idx="12"/>
          </p:nvPr>
        </p:nvSpPr>
        <p:spPr/>
        <p:txBody>
          <a:bodyPr/>
          <a:lstStyle/>
          <a:p>
            <a:fld id="{B417186B-7D4F-B047-B3EF-3A3C82352088}" type="slidenum">
              <a:rPr lang="en-US" smtClean="0"/>
              <a:t>‹#›</a:t>
            </a:fld>
            <a:endParaRPr lang="en-US"/>
          </a:p>
        </p:txBody>
      </p:sp>
    </p:spTree>
    <p:extLst>
      <p:ext uri="{BB962C8B-B14F-4D97-AF65-F5344CB8AC3E}">
        <p14:creationId xmlns:p14="http://schemas.microsoft.com/office/powerpoint/2010/main" val="3190484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2"/>
            <a:ext cx="2133600" cy="365125"/>
          </a:xfrm>
          <a:prstGeom prst="rect">
            <a:avLst/>
          </a:prstGeom>
        </p:spPr>
        <p:txBody>
          <a:bodyPr/>
          <a:lstStyle/>
          <a:p>
            <a:fld id="{153885D7-31A0-2349-897C-9F7E46EEB843}" type="datetimeFigureOut">
              <a:rPr lang="en-US" smtClean="0"/>
              <a:t>7/1/2016</a:t>
            </a:fld>
            <a:endParaRPr lang="en-US"/>
          </a:p>
        </p:txBody>
      </p:sp>
      <p:sp>
        <p:nvSpPr>
          <p:cNvPr id="3" name="Footer Placeholder 2"/>
          <p:cNvSpPr>
            <a:spLocks noGrp="1"/>
          </p:cNvSpPr>
          <p:nvPr>
            <p:ph type="ftr" sz="quarter" idx="11"/>
          </p:nvPr>
        </p:nvSpPr>
        <p:spPr>
          <a:xfrm>
            <a:off x="3124200" y="6356352"/>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417186B-7D4F-B047-B3EF-3A3C82352088}" type="slidenum">
              <a:rPr lang="en-US" smtClean="0"/>
              <a:t>‹#›</a:t>
            </a:fld>
            <a:endParaRPr lang="en-US"/>
          </a:p>
        </p:txBody>
      </p:sp>
    </p:spTree>
    <p:extLst>
      <p:ext uri="{BB962C8B-B14F-4D97-AF65-F5344CB8AC3E}">
        <p14:creationId xmlns:p14="http://schemas.microsoft.com/office/powerpoint/2010/main" val="1942598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atin typeface="Trebuchet MS" panose="020B0603020202020204" pitchFamily="34" charset="0"/>
              </a:defRPr>
            </a:lvl1pPr>
            <a:lvl2pPr>
              <a:defRPr sz="2800">
                <a:latin typeface="Trebuchet MS" panose="020B0603020202020204" pitchFamily="34" charset="0"/>
              </a:defRPr>
            </a:lvl2pPr>
            <a:lvl3pPr>
              <a:defRPr sz="2400">
                <a:latin typeface="Trebuchet MS" panose="020B0603020202020204" pitchFamily="34" charset="0"/>
              </a:defRPr>
            </a:lvl3pPr>
            <a:lvl4pPr>
              <a:defRPr sz="2000">
                <a:latin typeface="Trebuchet MS" panose="020B0603020202020204" pitchFamily="34" charset="0"/>
              </a:defRPr>
            </a:lvl4pPr>
            <a:lvl5pPr>
              <a:defRPr sz="2000">
                <a:latin typeface="Trebuchet MS" panose="020B0603020202020204" pitchFamily="34" charset="0"/>
              </a:defRPr>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153885D7-31A0-2349-897C-9F7E46EEB843}" type="datetimeFigureOut">
              <a:rPr lang="en-US" smtClean="0"/>
              <a:t>7/1/2016</a:t>
            </a:fld>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417186B-7D4F-B047-B3EF-3A3C82352088}" type="slidenum">
              <a:rPr lang="en-US" smtClean="0"/>
              <a:t>‹#›</a:t>
            </a:fld>
            <a:endParaRPr lang="en-US"/>
          </a:p>
        </p:txBody>
      </p:sp>
    </p:spTree>
    <p:extLst>
      <p:ext uri="{BB962C8B-B14F-4D97-AF65-F5344CB8AC3E}">
        <p14:creationId xmlns:p14="http://schemas.microsoft.com/office/powerpoint/2010/main" val="262321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8474"/>
            <a:ext cx="8229600" cy="4827691"/>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6" name="Slide Number Placeholder 5"/>
          <p:cNvSpPr>
            <a:spLocks noGrp="1"/>
          </p:cNvSpPr>
          <p:nvPr>
            <p:ph type="sldNum" sz="quarter" idx="4"/>
          </p:nvPr>
        </p:nvSpPr>
        <p:spPr>
          <a:xfrm>
            <a:off x="3498900" y="6356352"/>
            <a:ext cx="2133600"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B417186B-7D4F-B047-B3EF-3A3C82352088}" type="slidenum">
              <a:rPr lang="en-US" smtClean="0"/>
              <a:pPr/>
              <a:t>‹#›</a:t>
            </a:fld>
            <a:endParaRPr lang="en-US" dirty="0"/>
          </a:p>
        </p:txBody>
      </p:sp>
      <p:sp>
        <p:nvSpPr>
          <p:cNvPr id="2" name="Title Placeholder 1"/>
          <p:cNvSpPr>
            <a:spLocks noGrp="1"/>
          </p:cNvSpPr>
          <p:nvPr>
            <p:ph type="title"/>
          </p:nvPr>
        </p:nvSpPr>
        <p:spPr>
          <a:xfrm>
            <a:off x="457200" y="442337"/>
            <a:ext cx="8229600" cy="727714"/>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pic>
        <p:nvPicPr>
          <p:cNvPr id="9" name="Picture 9" descr="NSMC_Mark_CMYK.jpg"/>
          <p:cNvPicPr>
            <a:picLocks noChangeAspect="1"/>
          </p:cNvPicPr>
          <p:nvPr userDrawn="1"/>
        </p:nvPicPr>
        <p:blipFill>
          <a:blip r:embed="rId15"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457200" y="6264275"/>
            <a:ext cx="1908175" cy="457200"/>
          </a:xfrm>
          <a:prstGeom prst="rect">
            <a:avLst/>
          </a:prstGeom>
          <a:noFill/>
          <a:ln w="9525">
            <a:noFill/>
            <a:miter lim="800000"/>
            <a:headEnd/>
            <a:tailEnd/>
          </a:ln>
        </p:spPr>
      </p:pic>
      <p:pic>
        <p:nvPicPr>
          <p:cNvPr id="1026" name="Picture 2"/>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32712" y="5924563"/>
            <a:ext cx="1354088" cy="796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194810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xStyles>
    <p:titleStyle>
      <a:lvl1pPr algn="l" defTabSz="457200" rtl="0" eaLnBrk="1" latinLnBrk="0" hangingPunct="1">
        <a:spcBef>
          <a:spcPct val="0"/>
        </a:spcBef>
        <a:buNone/>
        <a:defRPr sz="3200" kern="1200">
          <a:solidFill>
            <a:srgbClr val="F5871F"/>
          </a:solidFill>
          <a:latin typeface="Trebuchet MS"/>
          <a:ea typeface="+mj-ea"/>
          <a:cs typeface="Trebuchet MS"/>
        </a:defRPr>
      </a:lvl1pPr>
    </p:titleStyle>
    <p:bodyStyle>
      <a:lvl1pPr marL="342900" indent="-342900" algn="l" defTabSz="457200" rtl="0" eaLnBrk="1" latinLnBrk="0" hangingPunct="1">
        <a:spcBef>
          <a:spcPct val="20000"/>
        </a:spcBef>
        <a:buClr>
          <a:srgbClr val="47247F"/>
        </a:buClr>
        <a:buFont typeface="Arial"/>
        <a:buChar char="•"/>
        <a:defRPr sz="2400" kern="1200">
          <a:solidFill>
            <a:schemeClr val="tx1">
              <a:lumMod val="95000"/>
              <a:lumOff val="5000"/>
            </a:schemeClr>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Clr>
          <a:srgbClr val="47247F"/>
        </a:buClr>
        <a:buFont typeface="Arial"/>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Clr>
          <a:srgbClr val="47247F"/>
        </a:buClr>
        <a:buFont typeface="Arial"/>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Clr>
          <a:srgbClr val="47247F"/>
        </a:buClr>
        <a:buFont typeface="Arial"/>
        <a:buChar char="•"/>
        <a:defRPr sz="16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Clr>
          <a:srgbClr val="47247F"/>
        </a:buClr>
        <a:buFont typeface="Arial"/>
        <a:buChar char="•"/>
        <a:defRPr sz="1600" kern="1200">
          <a:solidFill>
            <a:schemeClr val="tx1">
              <a:lumMod val="50000"/>
              <a:lumOff val="50000"/>
            </a:schemeClr>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Quantitative survey findings</a:t>
            </a:r>
            <a:endParaRPr lang="en-GB" b="1"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0772252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 third of 18-24 year olds say they learnt about online security when they were at school</a:t>
            </a:r>
            <a:endParaRPr lang="en-US" b="1" dirty="0"/>
          </a:p>
        </p:txBody>
      </p:sp>
      <p:graphicFrame>
        <p:nvGraphicFramePr>
          <p:cNvPr id="4" name="Chart 3"/>
          <p:cNvGraphicFramePr/>
          <p:nvPr>
            <p:extLst>
              <p:ext uri="{D42A27DB-BD31-4B8C-83A1-F6EECF244321}">
                <p14:modId xmlns:p14="http://schemas.microsoft.com/office/powerpoint/2010/main" val="446993066"/>
              </p:ext>
            </p:extLst>
          </p:nvPr>
        </p:nvGraphicFramePr>
        <p:xfrm>
          <a:off x="457200" y="1598123"/>
          <a:ext cx="8229600" cy="186445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430985"/>
            <a:ext cx="7057702" cy="400110"/>
          </a:xfrm>
          <a:prstGeom prst="rect">
            <a:avLst/>
          </a:prstGeom>
          <a:noFill/>
        </p:spPr>
        <p:txBody>
          <a:bodyPr wrap="square" rtlCol="0">
            <a:spAutoFit/>
          </a:bodyPr>
          <a:lstStyle/>
          <a:p>
            <a:r>
              <a:rPr lang="en-US" sz="1000" dirty="0" smtClean="0">
                <a:solidFill>
                  <a:schemeClr val="tx1">
                    <a:lumMod val="75000"/>
                    <a:lumOff val="25000"/>
                  </a:schemeClr>
                </a:solidFill>
                <a:latin typeface="Trebuchet MS"/>
                <a:cs typeface="Trebuchet MS"/>
              </a:rPr>
              <a:t>Q: How far do you agree or disagree with the following statements? I learnt about online security when I was at school. Base: All respondents (n=2000)</a:t>
            </a:r>
            <a:endParaRPr lang="en-US" sz="1000" dirty="0">
              <a:solidFill>
                <a:schemeClr val="tx1">
                  <a:lumMod val="75000"/>
                  <a:lumOff val="25000"/>
                </a:schemeClr>
              </a:solidFill>
              <a:latin typeface="Trebuchet MS"/>
              <a:cs typeface="Trebuchet MS"/>
            </a:endParaRPr>
          </a:p>
        </p:txBody>
      </p:sp>
      <p:sp>
        <p:nvSpPr>
          <p:cNvPr id="6" name="Rectangle 5"/>
          <p:cNvSpPr/>
          <p:nvPr/>
        </p:nvSpPr>
        <p:spPr>
          <a:xfrm>
            <a:off x="457203" y="4087168"/>
            <a:ext cx="3542103" cy="1375391"/>
          </a:xfrm>
          <a:prstGeom prst="rect">
            <a:avLst/>
          </a:prstGeom>
          <a:solidFill>
            <a:schemeClr val="bg1">
              <a:lumMod val="85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b="1" dirty="0" smtClean="0">
                <a:latin typeface="Trebuchet MS" charset="0"/>
                <a:ea typeface="Trebuchet MS" charset="0"/>
                <a:cs typeface="Trebuchet MS" charset="0"/>
              </a:rPr>
              <a:t>34%</a:t>
            </a:r>
          </a:p>
          <a:p>
            <a:pPr algn="ctr"/>
            <a:r>
              <a:rPr lang="en-US" sz="1400" b="1" dirty="0" smtClean="0">
                <a:latin typeface="Trebuchet MS" charset="0"/>
                <a:ea typeface="Trebuchet MS" charset="0"/>
                <a:cs typeface="Trebuchet MS" charset="0"/>
              </a:rPr>
              <a:t>Of 18-24 year say they learnt about online security when they were at school</a:t>
            </a:r>
            <a:endParaRPr lang="en-US" sz="1200" b="1" dirty="0">
              <a:latin typeface="Trebuchet MS" charset="0"/>
              <a:ea typeface="Trebuchet MS" charset="0"/>
              <a:cs typeface="Trebuchet MS" charset="0"/>
            </a:endParaRPr>
          </a:p>
        </p:txBody>
      </p:sp>
      <p:sp>
        <p:nvSpPr>
          <p:cNvPr id="7" name="TextBox 6"/>
          <p:cNvSpPr txBox="1"/>
          <p:nvPr/>
        </p:nvSpPr>
        <p:spPr>
          <a:xfrm>
            <a:off x="642193" y="1350316"/>
            <a:ext cx="5107488" cy="338554"/>
          </a:xfrm>
          <a:prstGeom prst="rect">
            <a:avLst/>
          </a:prstGeom>
          <a:noFill/>
        </p:spPr>
        <p:txBody>
          <a:bodyPr wrap="none" rtlCol="0">
            <a:spAutoFit/>
          </a:bodyPr>
          <a:lstStyle/>
          <a:p>
            <a:r>
              <a:rPr lang="en-US" sz="1600" b="1" i="1" dirty="0" smtClean="0">
                <a:latin typeface="Trebuchet MS" charset="0"/>
                <a:ea typeface="Trebuchet MS" charset="0"/>
                <a:cs typeface="Trebuchet MS" charset="0"/>
              </a:rPr>
              <a:t>I learnt about online security when I was at school</a:t>
            </a:r>
            <a:endParaRPr lang="en-US" sz="1600" b="1" i="1" dirty="0">
              <a:latin typeface="Trebuchet MS" charset="0"/>
              <a:ea typeface="Trebuchet MS" charset="0"/>
              <a:cs typeface="Trebuchet MS" charset="0"/>
            </a:endParaRPr>
          </a:p>
        </p:txBody>
      </p:sp>
      <p:sp>
        <p:nvSpPr>
          <p:cNvPr id="8" name="Left Brace 7"/>
          <p:cNvSpPr/>
          <p:nvPr/>
        </p:nvSpPr>
        <p:spPr>
          <a:xfrm rot="16200000">
            <a:off x="906142" y="2719813"/>
            <a:ext cx="211365" cy="592557"/>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Left Brace 8"/>
          <p:cNvSpPr/>
          <p:nvPr/>
        </p:nvSpPr>
        <p:spPr>
          <a:xfrm rot="16200000">
            <a:off x="4987019" y="-260508"/>
            <a:ext cx="211364" cy="6553200"/>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Rectangle 9"/>
          <p:cNvSpPr/>
          <p:nvPr/>
        </p:nvSpPr>
        <p:spPr>
          <a:xfrm>
            <a:off x="665615" y="3121774"/>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latin typeface="Trebuchet MS" charset="0"/>
                <a:ea typeface="Trebuchet MS" charset="0"/>
                <a:cs typeface="Trebuchet MS" charset="0"/>
              </a:rPr>
              <a:t>8</a:t>
            </a:r>
            <a:r>
              <a:rPr lang="en-US" sz="1400" dirty="0" smtClean="0">
                <a:solidFill>
                  <a:schemeClr val="tx1"/>
                </a:solidFill>
                <a:latin typeface="Trebuchet MS" charset="0"/>
                <a:ea typeface="Trebuchet MS" charset="0"/>
                <a:cs typeface="Trebuchet MS" charset="0"/>
              </a:rPr>
              <a:t>%</a:t>
            </a:r>
            <a:endParaRPr lang="en-US" sz="1400" dirty="0">
              <a:solidFill>
                <a:schemeClr val="tx1"/>
              </a:solidFill>
              <a:latin typeface="Trebuchet MS" charset="0"/>
              <a:ea typeface="Trebuchet MS" charset="0"/>
              <a:cs typeface="Trebuchet MS" charset="0"/>
            </a:endParaRPr>
          </a:p>
        </p:txBody>
      </p:sp>
      <p:sp>
        <p:nvSpPr>
          <p:cNvPr id="11" name="Rectangle 10"/>
          <p:cNvSpPr/>
          <p:nvPr/>
        </p:nvSpPr>
        <p:spPr>
          <a:xfrm>
            <a:off x="4746492" y="3121774"/>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83%</a:t>
            </a:r>
            <a:endParaRPr lang="en-US" sz="1400" dirty="0">
              <a:solidFill>
                <a:schemeClr val="tx1"/>
              </a:solidFill>
              <a:latin typeface="Trebuchet MS" charset="0"/>
              <a:ea typeface="Trebuchet MS" charset="0"/>
              <a:cs typeface="Trebuchet MS" charset="0"/>
            </a:endParaRPr>
          </a:p>
        </p:txBody>
      </p:sp>
      <p:sp>
        <p:nvSpPr>
          <p:cNvPr id="12" name="TextBox 11"/>
          <p:cNvSpPr txBox="1">
            <a:spLocks/>
          </p:cNvSpPr>
          <p:nvPr/>
        </p:nvSpPr>
        <p:spPr>
          <a:xfrm>
            <a:off x="4267201" y="4143487"/>
            <a:ext cx="4419600" cy="1323439"/>
          </a:xfrm>
          <a:prstGeom prst="rect">
            <a:avLst/>
          </a:prstGeom>
          <a:noFill/>
          <a:ln w="31750">
            <a:solidFill>
              <a:schemeClr val="bg1">
                <a:lumMod val="50000"/>
              </a:schemeClr>
            </a:solidFill>
          </a:ln>
        </p:spPr>
        <p:txBody>
          <a:bodyPr wrap="square" rtlCol="0" anchor="ctr">
            <a:spAutoFit/>
          </a:bodyPr>
          <a:lstStyle/>
          <a:p>
            <a:r>
              <a:rPr lang="en-US" sz="1600" dirty="0" smtClean="0">
                <a:latin typeface="Trebuchet MS" charset="0"/>
                <a:ea typeface="Trebuchet MS" charset="0"/>
                <a:cs typeface="Trebuchet MS" charset="0"/>
              </a:rPr>
              <a:t>However, as we heard in the qualitative research, this education is likely to have covered the dangers of not knowing who you are talking to online and cyber bullying, and not issues relating to fraud</a:t>
            </a:r>
            <a:endParaRPr lang="en-US" sz="1600" dirty="0">
              <a:latin typeface="Trebuchet MS" charset="0"/>
              <a:ea typeface="Trebuchet MS" charset="0"/>
              <a:cs typeface="Trebuchet MS" charset="0"/>
            </a:endParaRPr>
          </a:p>
        </p:txBody>
      </p:sp>
    </p:spTree>
    <p:extLst>
      <p:ext uri="{BB962C8B-B14F-4D97-AF65-F5344CB8AC3E}">
        <p14:creationId xmlns:p14="http://schemas.microsoft.com/office/powerpoint/2010/main" val="1501465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Summary</a:t>
            </a:r>
            <a:endParaRPr lang="en-GB" b="1" dirty="0"/>
          </a:p>
        </p:txBody>
      </p:sp>
      <p:sp>
        <p:nvSpPr>
          <p:cNvPr id="5" name="Content Placeholder 4"/>
          <p:cNvSpPr>
            <a:spLocks noGrp="1"/>
          </p:cNvSpPr>
          <p:nvPr>
            <p:ph idx="1"/>
          </p:nvPr>
        </p:nvSpPr>
        <p:spPr>
          <a:xfrm>
            <a:off x="457200" y="1298472"/>
            <a:ext cx="8229600" cy="4937228"/>
          </a:xfrm>
        </p:spPr>
        <p:txBody>
          <a:bodyPr>
            <a:normAutofit fontScale="85000" lnSpcReduction="10000"/>
          </a:bodyPr>
          <a:lstStyle/>
          <a:p>
            <a:r>
              <a:rPr lang="en-GB" dirty="0" smtClean="0"/>
              <a:t>The nationally representative survey results show that young people are more likely to say that online fraud would never happen to them than the national average</a:t>
            </a:r>
          </a:p>
          <a:p>
            <a:pPr lvl="1"/>
            <a:r>
              <a:rPr lang="en-GB" dirty="0" smtClean="0"/>
              <a:t>And, in line with this, half of 18-24 year olds say that they would never fall for an online scam</a:t>
            </a:r>
          </a:p>
          <a:p>
            <a:pPr lvl="1"/>
            <a:endParaRPr lang="en-GB" dirty="0"/>
          </a:p>
          <a:p>
            <a:r>
              <a:rPr lang="en-GB" dirty="0" smtClean="0"/>
              <a:t>This age group is also less likely than the population as a whole to say they think about how secure their personal details are online</a:t>
            </a:r>
          </a:p>
          <a:p>
            <a:pPr lvl="1"/>
            <a:r>
              <a:rPr lang="en-GB" dirty="0" smtClean="0"/>
              <a:t>And they are less likely to install anti-virus software on their mobile phone</a:t>
            </a:r>
          </a:p>
          <a:p>
            <a:pPr lvl="1"/>
            <a:endParaRPr lang="en-GB" dirty="0"/>
          </a:p>
          <a:p>
            <a:r>
              <a:rPr lang="en-GB" dirty="0" smtClean="0"/>
              <a:t>Just under a quarter of the public think that young people are particularly at risk</a:t>
            </a:r>
          </a:p>
          <a:p>
            <a:endParaRPr lang="en-GB" dirty="0"/>
          </a:p>
          <a:p>
            <a:r>
              <a:rPr lang="en-GB" dirty="0" smtClean="0"/>
              <a:t>A third of 18-24 year olds say they learnt about online security when they were at school</a:t>
            </a:r>
          </a:p>
          <a:p>
            <a:pPr lvl="1"/>
            <a:r>
              <a:rPr lang="en-GB" dirty="0" smtClean="0"/>
              <a:t>And this is lowered to just 8% of the public as a whole</a:t>
            </a:r>
            <a:endParaRPr lang="en-GB" dirty="0"/>
          </a:p>
          <a:p>
            <a:endParaRPr lang="en-GB" dirty="0" smtClean="0"/>
          </a:p>
          <a:p>
            <a:pPr lvl="1"/>
            <a:endParaRPr lang="en-GB" dirty="0"/>
          </a:p>
          <a:p>
            <a:endParaRPr lang="en-GB" dirty="0"/>
          </a:p>
        </p:txBody>
      </p:sp>
    </p:spTree>
    <p:extLst>
      <p:ext uri="{BB962C8B-B14F-4D97-AF65-F5344CB8AC3E}">
        <p14:creationId xmlns:p14="http://schemas.microsoft.com/office/powerpoint/2010/main" val="1700818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Young people are more likely to say that online fraud would never happen to them than the national average</a:t>
            </a:r>
            <a:endParaRPr lang="en-US" sz="2800" b="1" dirty="0"/>
          </a:p>
        </p:txBody>
      </p:sp>
      <p:graphicFrame>
        <p:nvGraphicFramePr>
          <p:cNvPr id="4" name="Chart 3"/>
          <p:cNvGraphicFramePr/>
          <p:nvPr>
            <p:extLst>
              <p:ext uri="{D42A27DB-BD31-4B8C-83A1-F6EECF244321}">
                <p14:modId xmlns:p14="http://schemas.microsoft.com/office/powerpoint/2010/main" val="815846138"/>
              </p:ext>
            </p:extLst>
          </p:nvPr>
        </p:nvGraphicFramePr>
        <p:xfrm>
          <a:off x="457200" y="1807867"/>
          <a:ext cx="8229600" cy="30811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430985"/>
            <a:ext cx="7057702" cy="400110"/>
          </a:xfrm>
          <a:prstGeom prst="rect">
            <a:avLst/>
          </a:prstGeom>
          <a:noFill/>
        </p:spPr>
        <p:txBody>
          <a:bodyPr wrap="square" rtlCol="0">
            <a:spAutoFit/>
          </a:bodyPr>
          <a:lstStyle/>
          <a:p>
            <a:r>
              <a:rPr lang="en-US" sz="1000" dirty="0" smtClean="0">
                <a:solidFill>
                  <a:schemeClr val="tx1">
                    <a:lumMod val="75000"/>
                    <a:lumOff val="25000"/>
                  </a:schemeClr>
                </a:solidFill>
                <a:latin typeface="Trebuchet MS"/>
                <a:cs typeface="Trebuchet MS"/>
              </a:rPr>
              <a:t>Q: How far do you agree or disagree with the following statements? I don’t think that online fraud would happen to me. Base: All respondents (n=2000)</a:t>
            </a:r>
            <a:endParaRPr lang="en-US" sz="1000" dirty="0">
              <a:solidFill>
                <a:schemeClr val="tx1">
                  <a:lumMod val="75000"/>
                  <a:lumOff val="25000"/>
                </a:schemeClr>
              </a:solidFill>
              <a:latin typeface="Trebuchet MS"/>
              <a:cs typeface="Trebuchet MS"/>
            </a:endParaRPr>
          </a:p>
        </p:txBody>
      </p:sp>
      <p:sp>
        <p:nvSpPr>
          <p:cNvPr id="3" name="Rectangle 2"/>
          <p:cNvSpPr/>
          <p:nvPr/>
        </p:nvSpPr>
        <p:spPr>
          <a:xfrm>
            <a:off x="457200" y="3581200"/>
            <a:ext cx="2400299" cy="991389"/>
          </a:xfrm>
          <a:prstGeom prst="rect">
            <a:avLst/>
          </a:prstGeom>
          <a:solidFill>
            <a:srgbClr val="47247F"/>
          </a:solidFill>
          <a:ln>
            <a:solidFill>
              <a:srgbClr val="47247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smtClean="0">
                <a:latin typeface="Trebuchet MS" charset="0"/>
                <a:ea typeface="Trebuchet MS" charset="0"/>
                <a:cs typeface="Trebuchet MS" charset="0"/>
              </a:rPr>
              <a:t>22%</a:t>
            </a:r>
          </a:p>
          <a:p>
            <a:pPr algn="ctr"/>
            <a:r>
              <a:rPr lang="en-US" sz="1200" b="1" dirty="0" smtClean="0">
                <a:latin typeface="Trebuchet MS" charset="0"/>
                <a:ea typeface="Trebuchet MS" charset="0"/>
                <a:cs typeface="Trebuchet MS" charset="0"/>
              </a:rPr>
              <a:t>Of 18-24 year olds </a:t>
            </a:r>
            <a:r>
              <a:rPr lang="en-GB" sz="1200" b="1" dirty="0" smtClean="0">
                <a:latin typeface="Trebuchet MS" charset="0"/>
                <a:ea typeface="Trebuchet MS" charset="0"/>
                <a:cs typeface="Trebuchet MS" charset="0"/>
              </a:rPr>
              <a:t>agree</a:t>
            </a:r>
            <a:endParaRPr lang="en-US" sz="1100" b="1" dirty="0">
              <a:latin typeface="Trebuchet MS" charset="0"/>
              <a:ea typeface="Trebuchet MS" charset="0"/>
              <a:cs typeface="Trebuchet MS" charset="0"/>
            </a:endParaRPr>
          </a:p>
        </p:txBody>
      </p:sp>
      <p:sp>
        <p:nvSpPr>
          <p:cNvPr id="6" name="Rectangle 5"/>
          <p:cNvSpPr/>
          <p:nvPr/>
        </p:nvSpPr>
        <p:spPr>
          <a:xfrm>
            <a:off x="3363067" y="3590422"/>
            <a:ext cx="2409082" cy="991389"/>
          </a:xfrm>
          <a:prstGeom prst="rect">
            <a:avLst/>
          </a:prstGeom>
          <a:solidFill>
            <a:schemeClr val="bg1">
              <a:lumMod val="50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smtClean="0">
                <a:latin typeface="Trebuchet MS" charset="0"/>
                <a:ea typeface="Trebuchet MS" charset="0"/>
                <a:cs typeface="Trebuchet MS" charset="0"/>
              </a:rPr>
              <a:t>14%</a:t>
            </a:r>
          </a:p>
          <a:p>
            <a:pPr algn="ctr"/>
            <a:r>
              <a:rPr lang="en-US" sz="1200" b="1" dirty="0" smtClean="0">
                <a:latin typeface="Trebuchet MS" charset="0"/>
                <a:ea typeface="Trebuchet MS" charset="0"/>
                <a:cs typeface="Trebuchet MS" charset="0"/>
              </a:rPr>
              <a:t>Of men </a:t>
            </a:r>
            <a:r>
              <a:rPr lang="en-GB" sz="1200" b="1" dirty="0" smtClean="0">
                <a:latin typeface="Trebuchet MS" charset="0"/>
                <a:ea typeface="Trebuchet MS" charset="0"/>
                <a:cs typeface="Trebuchet MS" charset="0"/>
              </a:rPr>
              <a:t>agree </a:t>
            </a:r>
            <a:r>
              <a:rPr lang="en-US" sz="1200" b="1" dirty="0" smtClean="0">
                <a:latin typeface="Trebuchet MS" charset="0"/>
                <a:ea typeface="Trebuchet MS" charset="0"/>
                <a:cs typeface="Trebuchet MS" charset="0"/>
              </a:rPr>
              <a:t>(versus 9% of women)</a:t>
            </a:r>
          </a:p>
        </p:txBody>
      </p:sp>
      <p:sp>
        <p:nvSpPr>
          <p:cNvPr id="9" name="Left Brace 8"/>
          <p:cNvSpPr/>
          <p:nvPr/>
        </p:nvSpPr>
        <p:spPr>
          <a:xfrm rot="16200000">
            <a:off x="1032782" y="2580474"/>
            <a:ext cx="262881" cy="922753"/>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Left Brace 9"/>
          <p:cNvSpPr/>
          <p:nvPr/>
        </p:nvSpPr>
        <p:spPr>
          <a:xfrm rot="16200000">
            <a:off x="5871706" y="964389"/>
            <a:ext cx="262880" cy="4154924"/>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Rectangle 10"/>
          <p:cNvSpPr/>
          <p:nvPr/>
        </p:nvSpPr>
        <p:spPr>
          <a:xfrm>
            <a:off x="860291" y="3115557"/>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11%</a:t>
            </a:r>
            <a:endParaRPr lang="en-US" sz="1400" dirty="0">
              <a:solidFill>
                <a:schemeClr val="tx1"/>
              </a:solidFill>
              <a:latin typeface="Trebuchet MS" charset="0"/>
              <a:ea typeface="Trebuchet MS" charset="0"/>
              <a:cs typeface="Trebuchet MS" charset="0"/>
            </a:endParaRPr>
          </a:p>
        </p:txBody>
      </p:sp>
      <p:sp>
        <p:nvSpPr>
          <p:cNvPr id="12" name="Rectangle 11"/>
          <p:cNvSpPr/>
          <p:nvPr/>
        </p:nvSpPr>
        <p:spPr>
          <a:xfrm>
            <a:off x="5675863" y="3121774"/>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54%</a:t>
            </a:r>
            <a:endParaRPr lang="en-US" sz="1400" dirty="0">
              <a:solidFill>
                <a:schemeClr val="tx1"/>
              </a:solidFill>
              <a:latin typeface="Trebuchet MS" charset="0"/>
              <a:ea typeface="Trebuchet MS" charset="0"/>
              <a:cs typeface="Trebuchet MS" charset="0"/>
            </a:endParaRPr>
          </a:p>
        </p:txBody>
      </p:sp>
      <p:sp>
        <p:nvSpPr>
          <p:cNvPr id="13" name="TextBox 12"/>
          <p:cNvSpPr txBox="1"/>
          <p:nvPr/>
        </p:nvSpPr>
        <p:spPr>
          <a:xfrm>
            <a:off x="591026" y="1526077"/>
            <a:ext cx="5135637" cy="338554"/>
          </a:xfrm>
          <a:prstGeom prst="rect">
            <a:avLst/>
          </a:prstGeom>
          <a:noFill/>
        </p:spPr>
        <p:txBody>
          <a:bodyPr wrap="none" rtlCol="0">
            <a:spAutoFit/>
          </a:bodyPr>
          <a:lstStyle/>
          <a:p>
            <a:r>
              <a:rPr lang="en-US" sz="1600" b="1" i="1" dirty="0" smtClean="0">
                <a:latin typeface="Trebuchet MS" charset="0"/>
                <a:ea typeface="Trebuchet MS" charset="0"/>
                <a:cs typeface="Trebuchet MS" charset="0"/>
              </a:rPr>
              <a:t>I don’t think that online fraud would happen to me</a:t>
            </a:r>
            <a:endParaRPr lang="en-US" sz="1600" b="1" i="1" dirty="0">
              <a:latin typeface="Trebuchet MS" charset="0"/>
              <a:ea typeface="Trebuchet MS" charset="0"/>
              <a:cs typeface="Trebuchet MS" charset="0"/>
            </a:endParaRPr>
          </a:p>
        </p:txBody>
      </p:sp>
      <p:sp>
        <p:nvSpPr>
          <p:cNvPr id="14" name="Rectangle 13"/>
          <p:cNvSpPr/>
          <p:nvPr/>
        </p:nvSpPr>
        <p:spPr>
          <a:xfrm>
            <a:off x="6277718" y="3590422"/>
            <a:ext cx="2409082" cy="972944"/>
          </a:xfrm>
          <a:prstGeom prst="rect">
            <a:avLst/>
          </a:prstGeom>
          <a:solidFill>
            <a:schemeClr val="bg1">
              <a:lumMod val="85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smtClean="0">
                <a:latin typeface="Trebuchet MS" charset="0"/>
                <a:ea typeface="Trebuchet MS" charset="0"/>
                <a:cs typeface="Trebuchet MS" charset="0"/>
              </a:rPr>
              <a:t>15%</a:t>
            </a:r>
          </a:p>
          <a:p>
            <a:pPr algn="ctr"/>
            <a:r>
              <a:rPr lang="en-US" sz="1200" b="1" dirty="0" smtClean="0">
                <a:latin typeface="Trebuchet MS" charset="0"/>
                <a:ea typeface="Trebuchet MS" charset="0"/>
                <a:cs typeface="Trebuchet MS" charset="0"/>
              </a:rPr>
              <a:t>Of ABs </a:t>
            </a:r>
            <a:r>
              <a:rPr lang="en-GB" sz="1200" b="1" dirty="0" smtClean="0">
                <a:latin typeface="Trebuchet MS" charset="0"/>
                <a:ea typeface="Trebuchet MS" charset="0"/>
                <a:cs typeface="Trebuchet MS" charset="0"/>
              </a:rPr>
              <a:t>agree </a:t>
            </a:r>
            <a:r>
              <a:rPr lang="en-US" sz="1200" b="1" dirty="0" smtClean="0">
                <a:latin typeface="Trebuchet MS" charset="0"/>
                <a:ea typeface="Trebuchet MS" charset="0"/>
                <a:cs typeface="Trebuchet MS" charset="0"/>
              </a:rPr>
              <a:t>(versus 12% C1, 8% C2 and 9% DE respondents)</a:t>
            </a:r>
          </a:p>
        </p:txBody>
      </p:sp>
      <p:sp>
        <p:nvSpPr>
          <p:cNvPr id="15" name="TextBox 14"/>
          <p:cNvSpPr txBox="1"/>
          <p:nvPr/>
        </p:nvSpPr>
        <p:spPr>
          <a:xfrm>
            <a:off x="860290" y="4799313"/>
            <a:ext cx="7356610" cy="1477328"/>
          </a:xfrm>
          <a:prstGeom prst="rect">
            <a:avLst/>
          </a:prstGeom>
          <a:noFill/>
          <a:ln w="31750">
            <a:solidFill>
              <a:srgbClr val="47247F"/>
            </a:solidFill>
          </a:ln>
        </p:spPr>
        <p:txBody>
          <a:bodyPr wrap="square" rtlCol="0" anchor="ctr">
            <a:spAutoFit/>
          </a:bodyPr>
          <a:lstStyle/>
          <a:p>
            <a:r>
              <a:rPr lang="en-US" dirty="0" smtClean="0">
                <a:latin typeface="Trebuchet MS" charset="0"/>
                <a:ea typeface="Trebuchet MS" charset="0"/>
                <a:cs typeface="Trebuchet MS" charset="0"/>
              </a:rPr>
              <a:t>As we heard in the focus groups, there are a variety of reasons why young people feel they are not at risk of fraud:</a:t>
            </a:r>
          </a:p>
          <a:p>
            <a:pPr marL="285750" indent="-285750">
              <a:buFont typeface="Arial" charset="0"/>
              <a:buChar char="•"/>
            </a:pPr>
            <a:r>
              <a:rPr lang="en-US" dirty="0" smtClean="0">
                <a:latin typeface="Trebuchet MS" charset="0"/>
                <a:ea typeface="Trebuchet MS" charset="0"/>
                <a:cs typeface="Trebuchet MS" charset="0"/>
              </a:rPr>
              <a:t>They have a lack of wealth compared to older age groups, so feel they are unlikely to be targeted by criminals</a:t>
            </a:r>
          </a:p>
          <a:p>
            <a:pPr marL="285750" indent="-285750">
              <a:buFont typeface="Arial" charset="0"/>
              <a:buChar char="•"/>
            </a:pPr>
            <a:r>
              <a:rPr lang="en-US" dirty="0" smtClean="0">
                <a:latin typeface="Trebuchet MS" charset="0"/>
                <a:ea typeface="Trebuchet MS" charset="0"/>
                <a:cs typeface="Trebuchet MS" charset="0"/>
              </a:rPr>
              <a:t>The feel they would be savvy enough to spot a scam </a:t>
            </a:r>
            <a:endParaRPr lang="en-US" dirty="0">
              <a:latin typeface="Trebuchet MS" charset="0"/>
              <a:ea typeface="Trebuchet MS" charset="0"/>
              <a:cs typeface="Trebuchet MS" charset="0"/>
            </a:endParaRPr>
          </a:p>
        </p:txBody>
      </p:sp>
    </p:spTree>
    <p:extLst>
      <p:ext uri="{BB962C8B-B14F-4D97-AF65-F5344CB8AC3E}">
        <p14:creationId xmlns:p14="http://schemas.microsoft.com/office/powerpoint/2010/main" val="195166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 line with this, half of 18-24 year olds say they would never fall for an online scam</a:t>
            </a:r>
            <a:endParaRPr lang="en-US" b="1" dirty="0"/>
          </a:p>
        </p:txBody>
      </p:sp>
      <p:graphicFrame>
        <p:nvGraphicFramePr>
          <p:cNvPr id="4" name="Chart 3"/>
          <p:cNvGraphicFramePr/>
          <p:nvPr>
            <p:extLst>
              <p:ext uri="{D42A27DB-BD31-4B8C-83A1-F6EECF244321}">
                <p14:modId xmlns:p14="http://schemas.microsoft.com/office/powerpoint/2010/main" val="1918039375"/>
              </p:ext>
            </p:extLst>
          </p:nvPr>
        </p:nvGraphicFramePr>
        <p:xfrm>
          <a:off x="457200" y="1788976"/>
          <a:ext cx="8229600" cy="161045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430985"/>
            <a:ext cx="7057702" cy="400110"/>
          </a:xfrm>
          <a:prstGeom prst="rect">
            <a:avLst/>
          </a:prstGeom>
          <a:noFill/>
        </p:spPr>
        <p:txBody>
          <a:bodyPr wrap="square" rtlCol="0">
            <a:spAutoFit/>
          </a:bodyPr>
          <a:lstStyle/>
          <a:p>
            <a:r>
              <a:rPr lang="en-US" sz="1000" dirty="0" smtClean="0">
                <a:solidFill>
                  <a:schemeClr val="tx1">
                    <a:lumMod val="75000"/>
                    <a:lumOff val="25000"/>
                  </a:schemeClr>
                </a:solidFill>
                <a:latin typeface="Trebuchet MS"/>
                <a:cs typeface="Trebuchet MS"/>
              </a:rPr>
              <a:t>Q: How far do you agree or disagree with the following statements? I would never fall for an online scam. Base: All respondents (n=2000)</a:t>
            </a:r>
            <a:endParaRPr lang="en-US" sz="1000" dirty="0">
              <a:solidFill>
                <a:schemeClr val="tx1">
                  <a:lumMod val="75000"/>
                  <a:lumOff val="25000"/>
                </a:schemeClr>
              </a:solidFill>
              <a:latin typeface="Trebuchet MS"/>
              <a:cs typeface="Trebuchet MS"/>
            </a:endParaRPr>
          </a:p>
        </p:txBody>
      </p:sp>
      <p:sp>
        <p:nvSpPr>
          <p:cNvPr id="6" name="Rectangle 5"/>
          <p:cNvSpPr/>
          <p:nvPr/>
        </p:nvSpPr>
        <p:spPr>
          <a:xfrm>
            <a:off x="642193" y="3746597"/>
            <a:ext cx="3419061" cy="1522107"/>
          </a:xfrm>
          <a:prstGeom prst="rect">
            <a:avLst/>
          </a:prstGeom>
          <a:solidFill>
            <a:schemeClr val="bg1">
              <a:lumMod val="85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b="1" dirty="0" smtClean="0">
                <a:latin typeface="Trebuchet MS" charset="0"/>
                <a:ea typeface="Trebuchet MS" charset="0"/>
                <a:cs typeface="Trebuchet MS" charset="0"/>
              </a:rPr>
              <a:t>50%</a:t>
            </a:r>
          </a:p>
          <a:p>
            <a:pPr algn="ctr"/>
            <a:r>
              <a:rPr lang="en-US" sz="1400" b="1" dirty="0" smtClean="0">
                <a:latin typeface="Trebuchet MS" charset="0"/>
                <a:ea typeface="Trebuchet MS" charset="0"/>
                <a:cs typeface="Trebuchet MS" charset="0"/>
              </a:rPr>
              <a:t>Of 18-24 year olds say they would never fall for an online scam</a:t>
            </a:r>
            <a:endParaRPr lang="en-US" sz="1200" b="1" dirty="0">
              <a:latin typeface="Trebuchet MS" charset="0"/>
              <a:ea typeface="Trebuchet MS" charset="0"/>
              <a:cs typeface="Trebuchet MS" charset="0"/>
            </a:endParaRPr>
          </a:p>
        </p:txBody>
      </p:sp>
      <p:sp>
        <p:nvSpPr>
          <p:cNvPr id="3" name="TextBox 2"/>
          <p:cNvSpPr txBox="1"/>
          <p:nvPr/>
        </p:nvSpPr>
        <p:spPr>
          <a:xfrm>
            <a:off x="642193" y="1451916"/>
            <a:ext cx="3756156" cy="338554"/>
          </a:xfrm>
          <a:prstGeom prst="rect">
            <a:avLst/>
          </a:prstGeom>
          <a:noFill/>
        </p:spPr>
        <p:txBody>
          <a:bodyPr wrap="none" rtlCol="0">
            <a:spAutoFit/>
          </a:bodyPr>
          <a:lstStyle/>
          <a:p>
            <a:r>
              <a:rPr lang="en-US" sz="1600" b="1" i="1" dirty="0" smtClean="0">
                <a:latin typeface="Trebuchet MS" charset="0"/>
                <a:ea typeface="Trebuchet MS" charset="0"/>
                <a:cs typeface="Trebuchet MS" charset="0"/>
              </a:rPr>
              <a:t>I would never fall for an online scam</a:t>
            </a:r>
            <a:endParaRPr lang="en-US" sz="1600" b="1" i="1" dirty="0">
              <a:latin typeface="Trebuchet MS" charset="0"/>
              <a:ea typeface="Trebuchet MS" charset="0"/>
              <a:cs typeface="Trebuchet MS" charset="0"/>
            </a:endParaRPr>
          </a:p>
        </p:txBody>
      </p:sp>
      <p:sp>
        <p:nvSpPr>
          <p:cNvPr id="7" name="TextBox 6"/>
          <p:cNvSpPr txBox="1">
            <a:spLocks/>
          </p:cNvSpPr>
          <p:nvPr/>
        </p:nvSpPr>
        <p:spPr>
          <a:xfrm>
            <a:off x="4800600" y="3746597"/>
            <a:ext cx="3365500" cy="1512000"/>
          </a:xfrm>
          <a:prstGeom prst="rect">
            <a:avLst/>
          </a:prstGeom>
          <a:noFill/>
          <a:ln w="31750">
            <a:solidFill>
              <a:schemeClr val="bg1">
                <a:lumMod val="50000"/>
              </a:schemeClr>
            </a:solidFill>
          </a:ln>
        </p:spPr>
        <p:txBody>
          <a:bodyPr wrap="square" rtlCol="0" anchor="ctr">
            <a:spAutoFit/>
          </a:bodyPr>
          <a:lstStyle/>
          <a:p>
            <a:r>
              <a:rPr lang="en-US" sz="1600" dirty="0" smtClean="0">
                <a:latin typeface="Trebuchet MS" charset="0"/>
                <a:ea typeface="Trebuchet MS" charset="0"/>
                <a:cs typeface="Trebuchet MS" charset="0"/>
              </a:rPr>
              <a:t>Young people feel confident using the internet and, as we heard in the groups, often the only examples of online fraud that they have heard of seem to be obvious</a:t>
            </a:r>
            <a:endParaRPr lang="en-US" sz="1600" dirty="0">
              <a:latin typeface="Trebuchet MS" charset="0"/>
              <a:ea typeface="Trebuchet MS" charset="0"/>
              <a:cs typeface="Trebuchet MS" charset="0"/>
            </a:endParaRPr>
          </a:p>
        </p:txBody>
      </p:sp>
    </p:spTree>
    <p:extLst>
      <p:ext uri="{BB962C8B-B14F-4D97-AF65-F5344CB8AC3E}">
        <p14:creationId xmlns:p14="http://schemas.microsoft.com/office/powerpoint/2010/main" val="1090329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Young people are less likely than the population as a whole to say they think about how secure their personal details are online</a:t>
            </a:r>
            <a:endParaRPr lang="en-US" sz="2800" b="1" dirty="0"/>
          </a:p>
        </p:txBody>
      </p:sp>
      <p:graphicFrame>
        <p:nvGraphicFramePr>
          <p:cNvPr id="4" name="Chart 3"/>
          <p:cNvGraphicFramePr/>
          <p:nvPr>
            <p:extLst>
              <p:ext uri="{D42A27DB-BD31-4B8C-83A1-F6EECF244321}">
                <p14:modId xmlns:p14="http://schemas.microsoft.com/office/powerpoint/2010/main" val="285456124"/>
              </p:ext>
            </p:extLst>
          </p:nvPr>
        </p:nvGraphicFramePr>
        <p:xfrm>
          <a:off x="457200" y="1872560"/>
          <a:ext cx="8229600" cy="192795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430985"/>
            <a:ext cx="7057702" cy="400110"/>
          </a:xfrm>
          <a:prstGeom prst="rect">
            <a:avLst/>
          </a:prstGeom>
          <a:noFill/>
        </p:spPr>
        <p:txBody>
          <a:bodyPr wrap="square" rtlCol="0">
            <a:spAutoFit/>
          </a:bodyPr>
          <a:lstStyle/>
          <a:p>
            <a:r>
              <a:rPr lang="en-US" sz="1000" dirty="0" smtClean="0">
                <a:solidFill>
                  <a:schemeClr val="tx1">
                    <a:lumMod val="75000"/>
                    <a:lumOff val="25000"/>
                  </a:schemeClr>
                </a:solidFill>
                <a:latin typeface="Trebuchet MS"/>
                <a:cs typeface="Trebuchet MS"/>
              </a:rPr>
              <a:t>Q: How far do you agree or disagree with the following statements? I never think about how secure my personal details are online. Base: All respondents (n=2000)</a:t>
            </a:r>
            <a:endParaRPr lang="en-US" sz="1000" dirty="0">
              <a:solidFill>
                <a:schemeClr val="tx1">
                  <a:lumMod val="75000"/>
                  <a:lumOff val="25000"/>
                </a:schemeClr>
              </a:solidFill>
              <a:latin typeface="Trebuchet MS"/>
              <a:cs typeface="Trebuchet MS"/>
            </a:endParaRPr>
          </a:p>
        </p:txBody>
      </p:sp>
      <p:sp>
        <p:nvSpPr>
          <p:cNvPr id="6" name="Rectangle 5"/>
          <p:cNvSpPr/>
          <p:nvPr/>
        </p:nvSpPr>
        <p:spPr>
          <a:xfrm>
            <a:off x="5016500" y="4166901"/>
            <a:ext cx="3670300" cy="1560921"/>
          </a:xfrm>
          <a:prstGeom prst="rect">
            <a:avLst/>
          </a:prstGeom>
          <a:solidFill>
            <a:schemeClr val="bg1">
              <a:lumMod val="85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b="1" dirty="0" smtClean="0">
                <a:latin typeface="Trebuchet MS" charset="0"/>
                <a:ea typeface="Trebuchet MS" charset="0"/>
                <a:cs typeface="Trebuchet MS" charset="0"/>
              </a:rPr>
              <a:t>57%</a:t>
            </a:r>
          </a:p>
          <a:p>
            <a:pPr algn="ctr"/>
            <a:r>
              <a:rPr lang="en-US" sz="1400" b="1" dirty="0" smtClean="0">
                <a:latin typeface="Trebuchet MS" charset="0"/>
                <a:ea typeface="Trebuchet MS" charset="0"/>
                <a:cs typeface="Trebuchet MS" charset="0"/>
              </a:rPr>
              <a:t>Of 18-24 year olds say they think about how secure their personal details are online</a:t>
            </a:r>
            <a:endParaRPr lang="en-US" sz="1200" b="1" dirty="0">
              <a:latin typeface="Trebuchet MS" charset="0"/>
              <a:ea typeface="Trebuchet MS" charset="0"/>
              <a:cs typeface="Trebuchet MS" charset="0"/>
            </a:endParaRPr>
          </a:p>
        </p:txBody>
      </p:sp>
      <p:sp>
        <p:nvSpPr>
          <p:cNvPr id="7" name="TextBox 6"/>
          <p:cNvSpPr txBox="1"/>
          <p:nvPr/>
        </p:nvSpPr>
        <p:spPr>
          <a:xfrm>
            <a:off x="642193" y="1604316"/>
            <a:ext cx="6223178" cy="338554"/>
          </a:xfrm>
          <a:prstGeom prst="rect">
            <a:avLst/>
          </a:prstGeom>
          <a:noFill/>
        </p:spPr>
        <p:txBody>
          <a:bodyPr wrap="none" rtlCol="0">
            <a:spAutoFit/>
          </a:bodyPr>
          <a:lstStyle/>
          <a:p>
            <a:r>
              <a:rPr lang="en-US" sz="1600" b="1" i="1" dirty="0" smtClean="0">
                <a:latin typeface="Trebuchet MS" charset="0"/>
                <a:ea typeface="Trebuchet MS" charset="0"/>
                <a:cs typeface="Trebuchet MS" charset="0"/>
              </a:rPr>
              <a:t>I never think about how secure my personal details are online</a:t>
            </a:r>
            <a:endParaRPr lang="en-US" sz="1600" b="1" i="1" dirty="0">
              <a:latin typeface="Trebuchet MS" charset="0"/>
              <a:ea typeface="Trebuchet MS" charset="0"/>
              <a:cs typeface="Trebuchet MS" charset="0"/>
            </a:endParaRPr>
          </a:p>
        </p:txBody>
      </p:sp>
      <p:sp>
        <p:nvSpPr>
          <p:cNvPr id="8" name="Left Brace 7"/>
          <p:cNvSpPr/>
          <p:nvPr/>
        </p:nvSpPr>
        <p:spPr>
          <a:xfrm rot="16200000">
            <a:off x="988692" y="2922659"/>
            <a:ext cx="211367" cy="757656"/>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Left Brace 8"/>
          <p:cNvSpPr/>
          <p:nvPr/>
        </p:nvSpPr>
        <p:spPr>
          <a:xfrm rot="16200000">
            <a:off x="5456919" y="494786"/>
            <a:ext cx="211364" cy="5613400"/>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Rectangle 9"/>
          <p:cNvSpPr/>
          <p:nvPr/>
        </p:nvSpPr>
        <p:spPr>
          <a:xfrm>
            <a:off x="748166" y="3407167"/>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10%</a:t>
            </a:r>
            <a:endParaRPr lang="en-US" sz="1400" dirty="0">
              <a:solidFill>
                <a:schemeClr val="tx1"/>
              </a:solidFill>
              <a:latin typeface="Trebuchet MS" charset="0"/>
              <a:ea typeface="Trebuchet MS" charset="0"/>
              <a:cs typeface="Trebuchet MS" charset="0"/>
            </a:endParaRPr>
          </a:p>
        </p:txBody>
      </p:sp>
      <p:sp>
        <p:nvSpPr>
          <p:cNvPr id="11" name="Rectangle 10"/>
          <p:cNvSpPr/>
          <p:nvPr/>
        </p:nvSpPr>
        <p:spPr>
          <a:xfrm>
            <a:off x="5216392" y="3407166"/>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73%</a:t>
            </a:r>
            <a:endParaRPr lang="en-US" sz="1400" dirty="0">
              <a:solidFill>
                <a:schemeClr val="tx1"/>
              </a:solidFill>
              <a:latin typeface="Trebuchet MS" charset="0"/>
              <a:ea typeface="Trebuchet MS" charset="0"/>
              <a:cs typeface="Trebuchet MS" charset="0"/>
            </a:endParaRPr>
          </a:p>
        </p:txBody>
      </p:sp>
      <p:sp>
        <p:nvSpPr>
          <p:cNvPr id="12" name="TextBox 11"/>
          <p:cNvSpPr txBox="1">
            <a:spLocks/>
          </p:cNvSpPr>
          <p:nvPr/>
        </p:nvSpPr>
        <p:spPr>
          <a:xfrm>
            <a:off x="835026" y="4073060"/>
            <a:ext cx="3841749" cy="1815882"/>
          </a:xfrm>
          <a:prstGeom prst="rect">
            <a:avLst/>
          </a:prstGeom>
          <a:noFill/>
          <a:ln w="31750">
            <a:solidFill>
              <a:srgbClr val="47247F"/>
            </a:solidFill>
          </a:ln>
        </p:spPr>
        <p:txBody>
          <a:bodyPr wrap="square" rtlCol="0" anchor="ctr">
            <a:spAutoFit/>
          </a:bodyPr>
          <a:lstStyle/>
          <a:p>
            <a:r>
              <a:rPr lang="en-US" sz="1600" dirty="0" smtClean="0">
                <a:latin typeface="Trebuchet MS" charset="0"/>
                <a:ea typeface="Trebuchet MS" charset="0"/>
                <a:cs typeface="Trebuchet MS" charset="0"/>
              </a:rPr>
              <a:t>As we heard in the focus groups, internet security rarely tends to be a consideration for young people</a:t>
            </a:r>
          </a:p>
          <a:p>
            <a:pPr marL="285750" indent="-285750">
              <a:buFont typeface="Arial" charset="0"/>
              <a:buChar char="•"/>
            </a:pPr>
            <a:r>
              <a:rPr lang="en-US" sz="1600" dirty="0" smtClean="0">
                <a:latin typeface="Trebuchet MS" charset="0"/>
                <a:ea typeface="Trebuchet MS" charset="0"/>
                <a:cs typeface="Trebuchet MS" charset="0"/>
              </a:rPr>
              <a:t>And when they do think about this, it tends to be about the dangers of not knowing who you are speaking to on social media and forums</a:t>
            </a:r>
            <a:endParaRPr lang="en-US" sz="1600" dirty="0">
              <a:latin typeface="Trebuchet MS" charset="0"/>
              <a:ea typeface="Trebuchet MS" charset="0"/>
              <a:cs typeface="Trebuchet MS" charset="0"/>
            </a:endParaRPr>
          </a:p>
        </p:txBody>
      </p:sp>
    </p:spTree>
    <p:extLst>
      <p:ext uri="{BB962C8B-B14F-4D97-AF65-F5344CB8AC3E}">
        <p14:creationId xmlns:p14="http://schemas.microsoft.com/office/powerpoint/2010/main" val="1433704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Over half the population say they are confident that they know how to keep their personal </a:t>
            </a:r>
            <a:r>
              <a:rPr lang="en-US" sz="2800" b="1" smtClean="0"/>
              <a:t>details safe online</a:t>
            </a:r>
            <a:endParaRPr lang="en-US" sz="2800" b="1" dirty="0"/>
          </a:p>
        </p:txBody>
      </p:sp>
      <p:graphicFrame>
        <p:nvGraphicFramePr>
          <p:cNvPr id="4" name="Chart 3"/>
          <p:cNvGraphicFramePr/>
          <p:nvPr>
            <p:extLst>
              <p:ext uri="{D42A27DB-BD31-4B8C-83A1-F6EECF244321}">
                <p14:modId xmlns:p14="http://schemas.microsoft.com/office/powerpoint/2010/main" val="1879248270"/>
              </p:ext>
            </p:extLst>
          </p:nvPr>
        </p:nvGraphicFramePr>
        <p:xfrm>
          <a:off x="457200" y="1869135"/>
          <a:ext cx="8229600" cy="173745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430985"/>
            <a:ext cx="7057702" cy="400110"/>
          </a:xfrm>
          <a:prstGeom prst="rect">
            <a:avLst/>
          </a:prstGeom>
          <a:noFill/>
        </p:spPr>
        <p:txBody>
          <a:bodyPr wrap="square" rtlCol="0">
            <a:spAutoFit/>
          </a:bodyPr>
          <a:lstStyle/>
          <a:p>
            <a:r>
              <a:rPr lang="en-US" sz="1000" dirty="0" smtClean="0">
                <a:solidFill>
                  <a:schemeClr val="tx1">
                    <a:lumMod val="75000"/>
                    <a:lumOff val="25000"/>
                  </a:schemeClr>
                </a:solidFill>
                <a:latin typeface="Trebuchet MS"/>
                <a:cs typeface="Trebuchet MS"/>
              </a:rPr>
              <a:t>Q: How far do you agree or disagree with the following statements? I feel confident that I know how to keep my personal details safe online. Base: All respondents (n=2000)</a:t>
            </a:r>
            <a:endParaRPr lang="en-US" sz="1000" dirty="0">
              <a:solidFill>
                <a:schemeClr val="tx1">
                  <a:lumMod val="75000"/>
                  <a:lumOff val="25000"/>
                </a:schemeClr>
              </a:solidFill>
              <a:latin typeface="Trebuchet MS"/>
              <a:cs typeface="Trebuchet MS"/>
            </a:endParaRPr>
          </a:p>
        </p:txBody>
      </p:sp>
      <p:sp>
        <p:nvSpPr>
          <p:cNvPr id="6" name="Rectangle 5"/>
          <p:cNvSpPr/>
          <p:nvPr/>
        </p:nvSpPr>
        <p:spPr>
          <a:xfrm>
            <a:off x="3306783" y="3659638"/>
            <a:ext cx="2551982" cy="964758"/>
          </a:xfrm>
          <a:prstGeom prst="rect">
            <a:avLst/>
          </a:prstGeom>
          <a:solidFill>
            <a:schemeClr val="bg1">
              <a:lumMod val="50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smtClean="0">
                <a:latin typeface="Trebuchet MS" charset="0"/>
                <a:ea typeface="Trebuchet MS" charset="0"/>
                <a:cs typeface="Trebuchet MS" charset="0"/>
              </a:rPr>
              <a:t>61%</a:t>
            </a:r>
          </a:p>
          <a:p>
            <a:pPr algn="ctr"/>
            <a:r>
              <a:rPr lang="en-US" sz="1200" b="1" dirty="0" smtClean="0">
                <a:latin typeface="Trebuchet MS" charset="0"/>
                <a:ea typeface="Trebuchet MS" charset="0"/>
                <a:cs typeface="Trebuchet MS" charset="0"/>
              </a:rPr>
              <a:t>Of men agree (versus 54% of women)</a:t>
            </a:r>
          </a:p>
        </p:txBody>
      </p:sp>
      <p:sp>
        <p:nvSpPr>
          <p:cNvPr id="7" name="Rectangle 6"/>
          <p:cNvSpPr/>
          <p:nvPr/>
        </p:nvSpPr>
        <p:spPr>
          <a:xfrm>
            <a:off x="457200" y="3657706"/>
            <a:ext cx="2551982" cy="964758"/>
          </a:xfrm>
          <a:prstGeom prst="rect">
            <a:avLst/>
          </a:prstGeom>
          <a:solidFill>
            <a:schemeClr val="bg1">
              <a:lumMod val="65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smtClean="0">
                <a:latin typeface="Trebuchet MS" charset="0"/>
                <a:ea typeface="Trebuchet MS" charset="0"/>
                <a:cs typeface="Trebuchet MS" charset="0"/>
              </a:rPr>
              <a:t>58%</a:t>
            </a:r>
          </a:p>
          <a:p>
            <a:pPr algn="ctr"/>
            <a:r>
              <a:rPr lang="en-US" sz="1200" b="1" dirty="0" smtClean="0">
                <a:latin typeface="Trebuchet MS" charset="0"/>
                <a:ea typeface="Trebuchet MS" charset="0"/>
                <a:cs typeface="Trebuchet MS" charset="0"/>
              </a:rPr>
              <a:t>Of 18-24 year olds agree</a:t>
            </a:r>
            <a:endParaRPr lang="en-US" sz="1100" b="1" dirty="0">
              <a:latin typeface="Trebuchet MS" charset="0"/>
              <a:ea typeface="Trebuchet MS" charset="0"/>
              <a:cs typeface="Trebuchet MS" charset="0"/>
            </a:endParaRPr>
          </a:p>
        </p:txBody>
      </p:sp>
      <p:sp>
        <p:nvSpPr>
          <p:cNvPr id="8" name="TextBox 7"/>
          <p:cNvSpPr txBox="1"/>
          <p:nvPr/>
        </p:nvSpPr>
        <p:spPr>
          <a:xfrm>
            <a:off x="715545" y="1530581"/>
            <a:ext cx="7209025" cy="338554"/>
          </a:xfrm>
          <a:prstGeom prst="rect">
            <a:avLst/>
          </a:prstGeom>
          <a:noFill/>
        </p:spPr>
        <p:txBody>
          <a:bodyPr wrap="none" rtlCol="0">
            <a:spAutoFit/>
          </a:bodyPr>
          <a:lstStyle/>
          <a:p>
            <a:r>
              <a:rPr lang="en-US" sz="1600" b="1" i="1" dirty="0" smtClean="0">
                <a:latin typeface="Trebuchet MS" charset="0"/>
                <a:ea typeface="Trebuchet MS" charset="0"/>
                <a:cs typeface="Trebuchet MS" charset="0"/>
              </a:rPr>
              <a:t>I feel confident that I know how to keep my personal details safe online</a:t>
            </a:r>
            <a:endParaRPr lang="en-US" sz="1600" b="1" i="1" dirty="0">
              <a:latin typeface="Trebuchet MS" charset="0"/>
              <a:ea typeface="Trebuchet MS" charset="0"/>
              <a:cs typeface="Trebuchet MS" charset="0"/>
            </a:endParaRPr>
          </a:p>
        </p:txBody>
      </p:sp>
      <p:sp>
        <p:nvSpPr>
          <p:cNvPr id="9" name="Left Brace 8"/>
          <p:cNvSpPr/>
          <p:nvPr/>
        </p:nvSpPr>
        <p:spPr>
          <a:xfrm rot="16200000">
            <a:off x="2794004" y="1012215"/>
            <a:ext cx="262879" cy="4419796"/>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Left Brace 9"/>
          <p:cNvSpPr/>
          <p:nvPr/>
        </p:nvSpPr>
        <p:spPr>
          <a:xfrm rot="16200000">
            <a:off x="7793541" y="2777793"/>
            <a:ext cx="262877" cy="888641"/>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Rectangle 10"/>
          <p:cNvSpPr/>
          <p:nvPr/>
        </p:nvSpPr>
        <p:spPr>
          <a:xfrm>
            <a:off x="2600191" y="3302039"/>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57%</a:t>
            </a:r>
            <a:endParaRPr lang="en-US" sz="1400" dirty="0">
              <a:solidFill>
                <a:schemeClr val="tx1"/>
              </a:solidFill>
              <a:latin typeface="Trebuchet MS" charset="0"/>
              <a:ea typeface="Trebuchet MS" charset="0"/>
              <a:cs typeface="Trebuchet MS" charset="0"/>
            </a:endParaRPr>
          </a:p>
        </p:txBody>
      </p:sp>
      <p:sp>
        <p:nvSpPr>
          <p:cNvPr id="12" name="Rectangle 11"/>
          <p:cNvSpPr/>
          <p:nvPr/>
        </p:nvSpPr>
        <p:spPr>
          <a:xfrm>
            <a:off x="7578770" y="3302039"/>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12%</a:t>
            </a:r>
            <a:endParaRPr lang="en-US" sz="1400" dirty="0">
              <a:solidFill>
                <a:schemeClr val="tx1"/>
              </a:solidFill>
              <a:latin typeface="Trebuchet MS" charset="0"/>
              <a:ea typeface="Trebuchet MS" charset="0"/>
              <a:cs typeface="Trebuchet MS" charset="0"/>
            </a:endParaRPr>
          </a:p>
        </p:txBody>
      </p:sp>
      <p:sp>
        <p:nvSpPr>
          <p:cNvPr id="13" name="Rectangle 12"/>
          <p:cNvSpPr/>
          <p:nvPr/>
        </p:nvSpPr>
        <p:spPr>
          <a:xfrm>
            <a:off x="6134818" y="3660828"/>
            <a:ext cx="2551982" cy="969204"/>
          </a:xfrm>
          <a:prstGeom prst="rect">
            <a:avLst/>
          </a:prstGeom>
          <a:solidFill>
            <a:srgbClr val="47247F"/>
          </a:solidFill>
          <a:ln>
            <a:solidFill>
              <a:srgbClr val="47247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smtClean="0">
                <a:latin typeface="Trebuchet MS" charset="0"/>
                <a:ea typeface="Trebuchet MS" charset="0"/>
                <a:cs typeface="Trebuchet MS" charset="0"/>
              </a:rPr>
              <a:t>62%</a:t>
            </a:r>
          </a:p>
          <a:p>
            <a:pPr algn="ctr"/>
            <a:r>
              <a:rPr lang="en-US" sz="1200" b="1" dirty="0" smtClean="0">
                <a:latin typeface="Trebuchet MS" charset="0"/>
                <a:ea typeface="Trebuchet MS" charset="0"/>
                <a:cs typeface="Trebuchet MS" charset="0"/>
              </a:rPr>
              <a:t>Of ABs </a:t>
            </a:r>
            <a:r>
              <a:rPr lang="en-GB" sz="1200" b="1" dirty="0" smtClean="0">
                <a:latin typeface="Trebuchet MS" charset="0"/>
                <a:ea typeface="Trebuchet MS" charset="0"/>
                <a:cs typeface="Trebuchet MS" charset="0"/>
              </a:rPr>
              <a:t>agree </a:t>
            </a:r>
            <a:r>
              <a:rPr lang="en-US" sz="1200" b="1" dirty="0" smtClean="0">
                <a:latin typeface="Trebuchet MS" charset="0"/>
                <a:ea typeface="Trebuchet MS" charset="0"/>
                <a:cs typeface="Trebuchet MS" charset="0"/>
              </a:rPr>
              <a:t>(versus 55% of C1, 56% C2 and 56% DE respondents)</a:t>
            </a:r>
          </a:p>
        </p:txBody>
      </p:sp>
      <p:sp>
        <p:nvSpPr>
          <p:cNvPr id="15" name="TextBox 14"/>
          <p:cNvSpPr txBox="1"/>
          <p:nvPr/>
        </p:nvSpPr>
        <p:spPr>
          <a:xfrm>
            <a:off x="457200" y="4850859"/>
            <a:ext cx="8229600" cy="1323439"/>
          </a:xfrm>
          <a:prstGeom prst="rect">
            <a:avLst/>
          </a:prstGeom>
          <a:noFill/>
          <a:ln w="31750">
            <a:solidFill>
              <a:schemeClr val="bg1">
                <a:lumMod val="50000"/>
              </a:schemeClr>
            </a:solidFill>
          </a:ln>
        </p:spPr>
        <p:txBody>
          <a:bodyPr wrap="square" rtlCol="0" anchor="ctr">
            <a:spAutoFit/>
          </a:bodyPr>
          <a:lstStyle>
            <a:defPPr>
              <a:defRPr lang="en-US"/>
            </a:defPPr>
            <a:lvl1pPr>
              <a:defRPr sz="1600">
                <a:latin typeface="Trebuchet MS" charset="0"/>
                <a:ea typeface="Trebuchet MS" charset="0"/>
                <a:cs typeface="Trebuchet MS" charset="0"/>
              </a:defRPr>
            </a:lvl1pPr>
          </a:lstStyle>
          <a:p>
            <a:r>
              <a:rPr lang="en-US" dirty="0"/>
              <a:t>As we heard in the focus groups, people feel that they know how to protect themselves online, but that doesn’t mean that they are actually doing so</a:t>
            </a:r>
          </a:p>
          <a:p>
            <a:r>
              <a:rPr lang="en-US" dirty="0"/>
              <a:t>For example, many of the young people we spoke to were aware of the need to use complicated passwords, but chose not to because they found them too hard to remember</a:t>
            </a:r>
          </a:p>
        </p:txBody>
      </p:sp>
    </p:spTree>
    <p:extLst>
      <p:ext uri="{BB962C8B-B14F-4D97-AF65-F5344CB8AC3E}">
        <p14:creationId xmlns:p14="http://schemas.microsoft.com/office/powerpoint/2010/main" val="935257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Just under a quarter of the public think that young people are particularly at risk</a:t>
            </a:r>
            <a:endParaRPr lang="en-US" sz="2800" b="1" dirty="0"/>
          </a:p>
        </p:txBody>
      </p:sp>
      <p:graphicFrame>
        <p:nvGraphicFramePr>
          <p:cNvPr id="4" name="Chart 3"/>
          <p:cNvGraphicFramePr/>
          <p:nvPr>
            <p:extLst>
              <p:ext uri="{D42A27DB-BD31-4B8C-83A1-F6EECF244321}">
                <p14:modId xmlns:p14="http://schemas.microsoft.com/office/powerpoint/2010/main" val="495886462"/>
              </p:ext>
            </p:extLst>
          </p:nvPr>
        </p:nvGraphicFramePr>
        <p:xfrm>
          <a:off x="457200" y="1604605"/>
          <a:ext cx="8229600" cy="185175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430985"/>
            <a:ext cx="7057702" cy="400110"/>
          </a:xfrm>
          <a:prstGeom prst="rect">
            <a:avLst/>
          </a:prstGeom>
          <a:noFill/>
        </p:spPr>
        <p:txBody>
          <a:bodyPr wrap="square" rtlCol="0">
            <a:spAutoFit/>
          </a:bodyPr>
          <a:lstStyle/>
          <a:p>
            <a:r>
              <a:rPr lang="en-US" sz="1000" dirty="0" smtClean="0">
                <a:solidFill>
                  <a:schemeClr val="tx1">
                    <a:lumMod val="75000"/>
                    <a:lumOff val="25000"/>
                  </a:schemeClr>
                </a:solidFill>
                <a:latin typeface="Trebuchet MS"/>
                <a:cs typeface="Trebuchet MS"/>
              </a:rPr>
              <a:t>Q: How far do you agree or disagree with the following statements? Criminals committing identity fraud often target young people. Base: All respondents (n=2000)</a:t>
            </a:r>
            <a:endParaRPr lang="en-US" sz="1000" dirty="0">
              <a:solidFill>
                <a:schemeClr val="tx1">
                  <a:lumMod val="75000"/>
                  <a:lumOff val="25000"/>
                </a:schemeClr>
              </a:solidFill>
              <a:latin typeface="Trebuchet MS"/>
              <a:cs typeface="Trebuchet MS"/>
            </a:endParaRPr>
          </a:p>
        </p:txBody>
      </p:sp>
      <p:sp>
        <p:nvSpPr>
          <p:cNvPr id="6" name="Rectangle 5"/>
          <p:cNvSpPr/>
          <p:nvPr/>
        </p:nvSpPr>
        <p:spPr>
          <a:xfrm>
            <a:off x="715546" y="3994452"/>
            <a:ext cx="3424654" cy="1621501"/>
          </a:xfrm>
          <a:prstGeom prst="rect">
            <a:avLst/>
          </a:prstGeom>
          <a:solidFill>
            <a:schemeClr val="bg1">
              <a:lumMod val="85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b="1" dirty="0" smtClean="0">
                <a:latin typeface="Trebuchet MS" charset="0"/>
                <a:ea typeface="Trebuchet MS" charset="0"/>
                <a:cs typeface="Trebuchet MS" charset="0"/>
              </a:rPr>
              <a:t>24%</a:t>
            </a:r>
          </a:p>
          <a:p>
            <a:pPr algn="ctr"/>
            <a:r>
              <a:rPr lang="en-US" sz="1400" b="1" dirty="0" smtClean="0">
                <a:latin typeface="Trebuchet MS" charset="0"/>
                <a:ea typeface="Trebuchet MS" charset="0"/>
                <a:cs typeface="Trebuchet MS" charset="0"/>
              </a:rPr>
              <a:t>Of 18-24 year olds feel that criminals committing identity fraud often target young people</a:t>
            </a:r>
            <a:endParaRPr lang="en-US" sz="1200" b="1" dirty="0">
              <a:latin typeface="Trebuchet MS" charset="0"/>
              <a:ea typeface="Trebuchet MS" charset="0"/>
              <a:cs typeface="Trebuchet MS" charset="0"/>
            </a:endParaRPr>
          </a:p>
        </p:txBody>
      </p:sp>
      <p:sp>
        <p:nvSpPr>
          <p:cNvPr id="7" name="TextBox 6"/>
          <p:cNvSpPr txBox="1"/>
          <p:nvPr/>
        </p:nvSpPr>
        <p:spPr>
          <a:xfrm>
            <a:off x="642193" y="1350316"/>
            <a:ext cx="6320961" cy="338554"/>
          </a:xfrm>
          <a:prstGeom prst="rect">
            <a:avLst/>
          </a:prstGeom>
          <a:noFill/>
        </p:spPr>
        <p:txBody>
          <a:bodyPr wrap="none" rtlCol="0">
            <a:spAutoFit/>
          </a:bodyPr>
          <a:lstStyle/>
          <a:p>
            <a:r>
              <a:rPr lang="en-US" sz="1600" b="1" i="1" dirty="0" smtClean="0">
                <a:latin typeface="Trebuchet MS" charset="0"/>
                <a:ea typeface="Trebuchet MS" charset="0"/>
                <a:cs typeface="Trebuchet MS" charset="0"/>
              </a:rPr>
              <a:t>Criminals committing identity fraud often target young people</a:t>
            </a:r>
            <a:endParaRPr lang="en-US" sz="1600" b="1" i="1" dirty="0">
              <a:latin typeface="Trebuchet MS" charset="0"/>
              <a:ea typeface="Trebuchet MS" charset="0"/>
              <a:cs typeface="Trebuchet MS" charset="0"/>
            </a:endParaRPr>
          </a:p>
        </p:txBody>
      </p:sp>
      <p:sp>
        <p:nvSpPr>
          <p:cNvPr id="8" name="Left Brace 7"/>
          <p:cNvSpPr/>
          <p:nvPr/>
        </p:nvSpPr>
        <p:spPr>
          <a:xfrm rot="16200000">
            <a:off x="1451607" y="2174348"/>
            <a:ext cx="262881" cy="1735003"/>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Left Brace 8"/>
          <p:cNvSpPr/>
          <p:nvPr/>
        </p:nvSpPr>
        <p:spPr>
          <a:xfrm rot="16200000">
            <a:off x="6034412" y="1968698"/>
            <a:ext cx="262877" cy="2146303"/>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Rectangle 9"/>
          <p:cNvSpPr/>
          <p:nvPr/>
        </p:nvSpPr>
        <p:spPr>
          <a:xfrm>
            <a:off x="1266691" y="3115557"/>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23%</a:t>
            </a:r>
            <a:endParaRPr lang="en-US" sz="1400" dirty="0">
              <a:solidFill>
                <a:schemeClr val="tx1"/>
              </a:solidFill>
              <a:latin typeface="Trebuchet MS" charset="0"/>
              <a:ea typeface="Trebuchet MS" charset="0"/>
              <a:cs typeface="Trebuchet MS" charset="0"/>
            </a:endParaRPr>
          </a:p>
        </p:txBody>
      </p:sp>
      <p:sp>
        <p:nvSpPr>
          <p:cNvPr id="11" name="Rectangle 10"/>
          <p:cNvSpPr/>
          <p:nvPr/>
        </p:nvSpPr>
        <p:spPr>
          <a:xfrm>
            <a:off x="5840963" y="3121774"/>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28%</a:t>
            </a:r>
            <a:endParaRPr lang="en-US" sz="1400" dirty="0">
              <a:solidFill>
                <a:schemeClr val="tx1"/>
              </a:solidFill>
              <a:latin typeface="Trebuchet MS" charset="0"/>
              <a:ea typeface="Trebuchet MS" charset="0"/>
              <a:cs typeface="Trebuchet MS" charset="0"/>
            </a:endParaRPr>
          </a:p>
        </p:txBody>
      </p:sp>
      <p:sp>
        <p:nvSpPr>
          <p:cNvPr id="12" name="TextBox 11"/>
          <p:cNvSpPr txBox="1">
            <a:spLocks/>
          </p:cNvSpPr>
          <p:nvPr/>
        </p:nvSpPr>
        <p:spPr>
          <a:xfrm>
            <a:off x="4267201" y="3527931"/>
            <a:ext cx="4419600" cy="2554545"/>
          </a:xfrm>
          <a:prstGeom prst="rect">
            <a:avLst/>
          </a:prstGeom>
          <a:noFill/>
          <a:ln w="31750">
            <a:solidFill>
              <a:schemeClr val="bg1">
                <a:lumMod val="50000"/>
              </a:schemeClr>
            </a:solidFill>
          </a:ln>
        </p:spPr>
        <p:txBody>
          <a:bodyPr wrap="square" rtlCol="0" anchor="ctr">
            <a:spAutoFit/>
          </a:bodyPr>
          <a:lstStyle>
            <a:defPPr>
              <a:defRPr lang="en-US"/>
            </a:defPPr>
            <a:lvl1pPr>
              <a:defRPr sz="1600">
                <a:latin typeface="Trebuchet MS" charset="0"/>
                <a:ea typeface="Trebuchet MS" charset="0"/>
                <a:cs typeface="Trebuchet MS" charset="0"/>
              </a:defRPr>
            </a:lvl1pPr>
          </a:lstStyle>
          <a:p>
            <a:r>
              <a:rPr lang="en-US" dirty="0"/>
              <a:t>This is in line with what we heard in the focus groups, whereby participants assumed that wealthier or older people would be more likely to be targeted</a:t>
            </a:r>
          </a:p>
          <a:p>
            <a:r>
              <a:rPr lang="en-US" dirty="0"/>
              <a:t>These groups were seen as having more to lose than young people, and there was an assumption that older people in particular would have less experience in using the internet, and perhaps less likely to know how to protect themselves</a:t>
            </a:r>
          </a:p>
        </p:txBody>
      </p:sp>
    </p:spTree>
    <p:extLst>
      <p:ext uri="{BB962C8B-B14F-4D97-AF65-F5344CB8AC3E}">
        <p14:creationId xmlns:p14="http://schemas.microsoft.com/office/powerpoint/2010/main" val="69053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Over half of the public say they worry about using public </a:t>
            </a:r>
            <a:r>
              <a:rPr lang="en-US" sz="2800" b="1" dirty="0" err="1" smtClean="0"/>
              <a:t>wi-fi</a:t>
            </a:r>
            <a:r>
              <a:rPr lang="en-US" sz="2800" b="1" dirty="0" smtClean="0"/>
              <a:t> for online banking and shopping</a:t>
            </a:r>
            <a:endParaRPr lang="en-US" sz="2800" b="1" dirty="0"/>
          </a:p>
        </p:txBody>
      </p:sp>
      <p:graphicFrame>
        <p:nvGraphicFramePr>
          <p:cNvPr id="4" name="Chart 3"/>
          <p:cNvGraphicFramePr/>
          <p:nvPr>
            <p:extLst>
              <p:ext uri="{D42A27DB-BD31-4B8C-83A1-F6EECF244321}">
                <p14:modId xmlns:p14="http://schemas.microsoft.com/office/powerpoint/2010/main" val="1424969579"/>
              </p:ext>
            </p:extLst>
          </p:nvPr>
        </p:nvGraphicFramePr>
        <p:xfrm>
          <a:off x="457200" y="1888220"/>
          <a:ext cx="8229600" cy="177555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0" y="6430985"/>
            <a:ext cx="7057702" cy="400110"/>
          </a:xfrm>
          <a:prstGeom prst="rect">
            <a:avLst/>
          </a:prstGeom>
          <a:noFill/>
        </p:spPr>
        <p:txBody>
          <a:bodyPr wrap="square" rtlCol="0">
            <a:spAutoFit/>
          </a:bodyPr>
          <a:lstStyle/>
          <a:p>
            <a:r>
              <a:rPr lang="en-US" sz="1000" dirty="0" smtClean="0">
                <a:solidFill>
                  <a:schemeClr val="tx1">
                    <a:lumMod val="75000"/>
                    <a:lumOff val="25000"/>
                  </a:schemeClr>
                </a:solidFill>
                <a:latin typeface="Trebuchet MS"/>
                <a:cs typeface="Trebuchet MS"/>
              </a:rPr>
              <a:t>Q: How far do you agree or disagree with the following statements? I worry about using public </a:t>
            </a:r>
            <a:r>
              <a:rPr lang="en-US" sz="1000" dirty="0" err="1" smtClean="0">
                <a:solidFill>
                  <a:schemeClr val="tx1">
                    <a:lumMod val="75000"/>
                    <a:lumOff val="25000"/>
                  </a:schemeClr>
                </a:solidFill>
                <a:latin typeface="Trebuchet MS"/>
                <a:cs typeface="Trebuchet MS"/>
              </a:rPr>
              <a:t>wi-fi</a:t>
            </a:r>
            <a:r>
              <a:rPr lang="en-US" sz="1000" dirty="0" smtClean="0">
                <a:solidFill>
                  <a:schemeClr val="tx1">
                    <a:lumMod val="75000"/>
                    <a:lumOff val="25000"/>
                  </a:schemeClr>
                </a:solidFill>
                <a:latin typeface="Trebuchet MS"/>
                <a:cs typeface="Trebuchet MS"/>
              </a:rPr>
              <a:t> for online shopping and banking. Base: All respondents (n=2000)</a:t>
            </a:r>
            <a:endParaRPr lang="en-US" sz="1000" dirty="0">
              <a:solidFill>
                <a:schemeClr val="tx1">
                  <a:lumMod val="75000"/>
                  <a:lumOff val="25000"/>
                </a:schemeClr>
              </a:solidFill>
              <a:latin typeface="Trebuchet MS"/>
              <a:cs typeface="Trebuchet MS"/>
            </a:endParaRPr>
          </a:p>
        </p:txBody>
      </p:sp>
      <p:sp>
        <p:nvSpPr>
          <p:cNvPr id="6" name="Rectangle 5"/>
          <p:cNvSpPr/>
          <p:nvPr/>
        </p:nvSpPr>
        <p:spPr>
          <a:xfrm>
            <a:off x="457200" y="5227175"/>
            <a:ext cx="2752420" cy="1123265"/>
          </a:xfrm>
          <a:prstGeom prst="rect">
            <a:avLst/>
          </a:prstGeom>
          <a:solidFill>
            <a:schemeClr val="bg1">
              <a:lumMod val="50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b="1" dirty="0" smtClean="0">
                <a:latin typeface="Trebuchet MS" charset="0"/>
                <a:ea typeface="Trebuchet MS" charset="0"/>
                <a:cs typeface="Trebuchet MS" charset="0"/>
              </a:rPr>
              <a:t>61%</a:t>
            </a:r>
          </a:p>
          <a:p>
            <a:pPr algn="ctr"/>
            <a:r>
              <a:rPr lang="en-US" sz="1400" b="1" dirty="0" smtClean="0">
                <a:latin typeface="Trebuchet MS" charset="0"/>
                <a:ea typeface="Trebuchet MS" charset="0"/>
                <a:cs typeface="Trebuchet MS" charset="0"/>
              </a:rPr>
              <a:t>Of women agree (versus 53% of men)</a:t>
            </a:r>
          </a:p>
        </p:txBody>
      </p:sp>
      <p:sp>
        <p:nvSpPr>
          <p:cNvPr id="7" name="Rectangle 6"/>
          <p:cNvSpPr/>
          <p:nvPr/>
        </p:nvSpPr>
        <p:spPr>
          <a:xfrm>
            <a:off x="457200" y="3883842"/>
            <a:ext cx="2752420" cy="1123265"/>
          </a:xfrm>
          <a:prstGeom prst="rect">
            <a:avLst/>
          </a:prstGeom>
          <a:solidFill>
            <a:schemeClr val="bg1">
              <a:lumMod val="85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b="1" dirty="0" smtClean="0">
                <a:latin typeface="Trebuchet MS" charset="0"/>
                <a:ea typeface="Trebuchet MS" charset="0"/>
                <a:cs typeface="Trebuchet MS" charset="0"/>
              </a:rPr>
              <a:t>55%</a:t>
            </a:r>
          </a:p>
          <a:p>
            <a:pPr algn="ctr"/>
            <a:r>
              <a:rPr lang="en-US" sz="1400" b="1" dirty="0" smtClean="0">
                <a:latin typeface="Trebuchet MS" charset="0"/>
                <a:ea typeface="Trebuchet MS" charset="0"/>
                <a:cs typeface="Trebuchet MS" charset="0"/>
              </a:rPr>
              <a:t>Of 18-24 year olds agree</a:t>
            </a:r>
            <a:endParaRPr lang="en-US" sz="1200" b="1" dirty="0">
              <a:latin typeface="Trebuchet MS" charset="0"/>
              <a:ea typeface="Trebuchet MS" charset="0"/>
              <a:cs typeface="Trebuchet MS" charset="0"/>
            </a:endParaRPr>
          </a:p>
        </p:txBody>
      </p:sp>
      <p:sp>
        <p:nvSpPr>
          <p:cNvPr id="8" name="TextBox 7"/>
          <p:cNvSpPr txBox="1"/>
          <p:nvPr/>
        </p:nvSpPr>
        <p:spPr>
          <a:xfrm>
            <a:off x="642193" y="1578916"/>
            <a:ext cx="6431569" cy="338554"/>
          </a:xfrm>
          <a:prstGeom prst="rect">
            <a:avLst/>
          </a:prstGeom>
          <a:noFill/>
        </p:spPr>
        <p:txBody>
          <a:bodyPr wrap="none" rtlCol="0">
            <a:spAutoFit/>
          </a:bodyPr>
          <a:lstStyle/>
          <a:p>
            <a:r>
              <a:rPr lang="en-US" sz="1600" b="1" i="1" dirty="0" smtClean="0">
                <a:latin typeface="Trebuchet MS" charset="0"/>
                <a:ea typeface="Trebuchet MS" charset="0"/>
                <a:cs typeface="Trebuchet MS" charset="0"/>
              </a:rPr>
              <a:t>I worry about using public </a:t>
            </a:r>
            <a:r>
              <a:rPr lang="en-US" sz="1600" b="1" i="1" dirty="0" err="1" smtClean="0">
                <a:latin typeface="Trebuchet MS" charset="0"/>
                <a:ea typeface="Trebuchet MS" charset="0"/>
                <a:cs typeface="Trebuchet MS" charset="0"/>
              </a:rPr>
              <a:t>wi-fi</a:t>
            </a:r>
            <a:r>
              <a:rPr lang="en-US" sz="1600" b="1" i="1" dirty="0" smtClean="0">
                <a:latin typeface="Trebuchet MS" charset="0"/>
                <a:ea typeface="Trebuchet MS" charset="0"/>
                <a:cs typeface="Trebuchet MS" charset="0"/>
              </a:rPr>
              <a:t> for online shopping and banking</a:t>
            </a:r>
            <a:endParaRPr lang="en-US" sz="1600" b="1" i="1" dirty="0">
              <a:latin typeface="Trebuchet MS" charset="0"/>
              <a:ea typeface="Trebuchet MS" charset="0"/>
              <a:cs typeface="Trebuchet MS" charset="0"/>
            </a:endParaRPr>
          </a:p>
        </p:txBody>
      </p:sp>
      <p:sp>
        <p:nvSpPr>
          <p:cNvPr id="9" name="Left Brace 8"/>
          <p:cNvSpPr/>
          <p:nvPr/>
        </p:nvSpPr>
        <p:spPr>
          <a:xfrm rot="16200000">
            <a:off x="2798084" y="1063177"/>
            <a:ext cx="262878" cy="4427955"/>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Left Brace 9"/>
          <p:cNvSpPr/>
          <p:nvPr/>
        </p:nvSpPr>
        <p:spPr>
          <a:xfrm rot="16200000">
            <a:off x="7456816" y="2572306"/>
            <a:ext cx="262876" cy="1409699"/>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Rectangle 10"/>
          <p:cNvSpPr/>
          <p:nvPr/>
        </p:nvSpPr>
        <p:spPr>
          <a:xfrm>
            <a:off x="2517202" y="3365783"/>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57%</a:t>
            </a:r>
            <a:endParaRPr lang="en-US" sz="1400" dirty="0">
              <a:solidFill>
                <a:schemeClr val="tx1"/>
              </a:solidFill>
              <a:latin typeface="Trebuchet MS" charset="0"/>
              <a:ea typeface="Trebuchet MS" charset="0"/>
              <a:cs typeface="Trebuchet MS" charset="0"/>
            </a:endParaRPr>
          </a:p>
        </p:txBody>
      </p:sp>
      <p:sp>
        <p:nvSpPr>
          <p:cNvPr id="12" name="Rectangle 11"/>
          <p:cNvSpPr/>
          <p:nvPr/>
        </p:nvSpPr>
        <p:spPr>
          <a:xfrm>
            <a:off x="7261270" y="3357082"/>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18%</a:t>
            </a:r>
            <a:endParaRPr lang="en-US" sz="1400" dirty="0">
              <a:solidFill>
                <a:schemeClr val="tx1"/>
              </a:solidFill>
              <a:latin typeface="Trebuchet MS" charset="0"/>
              <a:ea typeface="Trebuchet MS" charset="0"/>
              <a:cs typeface="Trebuchet MS" charset="0"/>
            </a:endParaRPr>
          </a:p>
        </p:txBody>
      </p:sp>
      <p:sp>
        <p:nvSpPr>
          <p:cNvPr id="13" name="TextBox 12"/>
          <p:cNvSpPr txBox="1">
            <a:spLocks/>
          </p:cNvSpPr>
          <p:nvPr/>
        </p:nvSpPr>
        <p:spPr>
          <a:xfrm>
            <a:off x="3873504" y="4199030"/>
            <a:ext cx="4419600" cy="1569660"/>
          </a:xfrm>
          <a:prstGeom prst="rect">
            <a:avLst/>
          </a:prstGeom>
          <a:noFill/>
          <a:ln w="31750">
            <a:solidFill>
              <a:schemeClr val="bg1">
                <a:lumMod val="50000"/>
              </a:schemeClr>
            </a:solidFill>
          </a:ln>
        </p:spPr>
        <p:txBody>
          <a:bodyPr wrap="square" rtlCol="0" anchor="ctr">
            <a:spAutoFit/>
          </a:bodyPr>
          <a:lstStyle>
            <a:defPPr>
              <a:defRPr lang="en-US"/>
            </a:defPPr>
            <a:lvl1pPr>
              <a:defRPr sz="1600">
                <a:latin typeface="Trebuchet MS" charset="0"/>
                <a:ea typeface="Trebuchet MS" charset="0"/>
                <a:cs typeface="Trebuchet MS" charset="0"/>
              </a:defRPr>
            </a:lvl1pPr>
          </a:lstStyle>
          <a:p>
            <a:r>
              <a:rPr lang="en-US" dirty="0"/>
              <a:t>Despite this, it is worth remembering the lack of awareness about this danger amongst focus group participants</a:t>
            </a:r>
          </a:p>
          <a:p>
            <a:r>
              <a:rPr lang="en-US" dirty="0"/>
              <a:t>As well as the assumption that using public </a:t>
            </a:r>
            <a:r>
              <a:rPr lang="en-US" dirty="0" err="1"/>
              <a:t>wi-fi</a:t>
            </a:r>
            <a:r>
              <a:rPr lang="en-US" dirty="0"/>
              <a:t> belonging well-known brands will be safe</a:t>
            </a:r>
          </a:p>
        </p:txBody>
      </p:sp>
    </p:spTree>
    <p:extLst>
      <p:ext uri="{BB962C8B-B14F-4D97-AF65-F5344CB8AC3E}">
        <p14:creationId xmlns:p14="http://schemas.microsoft.com/office/powerpoint/2010/main" val="5675968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Young people are less likely to install anti-virus software on their mobile phones than the average for the public as </a:t>
            </a:r>
            <a:r>
              <a:rPr lang="en-US" sz="2800" b="1" smtClean="0"/>
              <a:t>a whole</a:t>
            </a:r>
            <a:endParaRPr lang="en-US" sz="2800" b="1" dirty="0"/>
          </a:p>
        </p:txBody>
      </p:sp>
      <p:graphicFrame>
        <p:nvGraphicFramePr>
          <p:cNvPr id="4" name="Chart 3"/>
          <p:cNvGraphicFramePr/>
          <p:nvPr>
            <p:extLst>
              <p:ext uri="{D42A27DB-BD31-4B8C-83A1-F6EECF244321}">
                <p14:modId xmlns:p14="http://schemas.microsoft.com/office/powerpoint/2010/main" val="327826872"/>
              </p:ext>
            </p:extLst>
          </p:nvPr>
        </p:nvGraphicFramePr>
        <p:xfrm>
          <a:off x="457200" y="1843274"/>
          <a:ext cx="8229600" cy="176285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430985"/>
            <a:ext cx="7057702" cy="400110"/>
          </a:xfrm>
          <a:prstGeom prst="rect">
            <a:avLst/>
          </a:prstGeom>
          <a:noFill/>
        </p:spPr>
        <p:txBody>
          <a:bodyPr wrap="square" rtlCol="0">
            <a:spAutoFit/>
          </a:bodyPr>
          <a:lstStyle/>
          <a:p>
            <a:r>
              <a:rPr lang="en-US" sz="1000" dirty="0" smtClean="0">
                <a:solidFill>
                  <a:schemeClr val="tx1">
                    <a:lumMod val="75000"/>
                    <a:lumOff val="25000"/>
                  </a:schemeClr>
                </a:solidFill>
                <a:latin typeface="Trebuchet MS"/>
                <a:cs typeface="Trebuchet MS"/>
              </a:rPr>
              <a:t>Q: How far do you agree or disagree with the following statements? I always install anti-virus software on my mobile phone. Base: All respondents (n=2000)</a:t>
            </a:r>
            <a:endParaRPr lang="en-US" sz="1000" dirty="0">
              <a:solidFill>
                <a:schemeClr val="tx1">
                  <a:lumMod val="75000"/>
                  <a:lumOff val="25000"/>
                </a:schemeClr>
              </a:solidFill>
              <a:latin typeface="Trebuchet MS"/>
              <a:cs typeface="Trebuchet MS"/>
            </a:endParaRPr>
          </a:p>
        </p:txBody>
      </p:sp>
      <p:sp>
        <p:nvSpPr>
          <p:cNvPr id="6" name="Rectangle 5"/>
          <p:cNvSpPr/>
          <p:nvPr/>
        </p:nvSpPr>
        <p:spPr>
          <a:xfrm>
            <a:off x="666382" y="4122183"/>
            <a:ext cx="3016618" cy="1389586"/>
          </a:xfrm>
          <a:prstGeom prst="rect">
            <a:avLst/>
          </a:prstGeom>
          <a:solidFill>
            <a:schemeClr val="bg1">
              <a:lumMod val="85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b="1" dirty="0" smtClean="0">
                <a:latin typeface="Trebuchet MS" charset="0"/>
                <a:ea typeface="Trebuchet MS" charset="0"/>
                <a:cs typeface="Trebuchet MS" charset="0"/>
              </a:rPr>
              <a:t>27%</a:t>
            </a:r>
          </a:p>
          <a:p>
            <a:pPr algn="ctr"/>
            <a:r>
              <a:rPr lang="en-US" sz="1400" b="1" dirty="0" smtClean="0">
                <a:latin typeface="Trebuchet MS" charset="0"/>
                <a:ea typeface="Trebuchet MS" charset="0"/>
                <a:cs typeface="Trebuchet MS" charset="0"/>
              </a:rPr>
              <a:t>Of 18-24 year olds say they always install anti-virus software on their mobile phones </a:t>
            </a:r>
            <a:endParaRPr lang="en-US" sz="1200" b="1" dirty="0">
              <a:latin typeface="Trebuchet MS" charset="0"/>
              <a:ea typeface="Trebuchet MS" charset="0"/>
              <a:cs typeface="Trebuchet MS" charset="0"/>
            </a:endParaRPr>
          </a:p>
        </p:txBody>
      </p:sp>
      <p:sp>
        <p:nvSpPr>
          <p:cNvPr id="7" name="TextBox 6"/>
          <p:cNvSpPr txBox="1"/>
          <p:nvPr/>
        </p:nvSpPr>
        <p:spPr>
          <a:xfrm>
            <a:off x="715546" y="1504720"/>
            <a:ext cx="5622052" cy="338554"/>
          </a:xfrm>
          <a:prstGeom prst="rect">
            <a:avLst/>
          </a:prstGeom>
          <a:noFill/>
        </p:spPr>
        <p:txBody>
          <a:bodyPr wrap="none" rtlCol="0">
            <a:spAutoFit/>
          </a:bodyPr>
          <a:lstStyle/>
          <a:p>
            <a:r>
              <a:rPr lang="en-US" sz="1600" b="1" i="1" dirty="0" smtClean="0">
                <a:latin typeface="Trebuchet MS" charset="0"/>
                <a:ea typeface="Trebuchet MS" charset="0"/>
                <a:cs typeface="Trebuchet MS" charset="0"/>
              </a:rPr>
              <a:t>I always install anti-virus software on my mobile phone</a:t>
            </a:r>
            <a:endParaRPr lang="en-US" sz="1600" b="1" i="1" dirty="0">
              <a:latin typeface="Trebuchet MS" charset="0"/>
              <a:ea typeface="Trebuchet MS" charset="0"/>
              <a:cs typeface="Trebuchet MS" charset="0"/>
            </a:endParaRPr>
          </a:p>
        </p:txBody>
      </p:sp>
      <p:sp>
        <p:nvSpPr>
          <p:cNvPr id="8" name="Left Brace 7"/>
          <p:cNvSpPr/>
          <p:nvPr/>
        </p:nvSpPr>
        <p:spPr>
          <a:xfrm rot="16200000">
            <a:off x="2010686" y="1771683"/>
            <a:ext cx="262878" cy="2853157"/>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Left Brace 8"/>
          <p:cNvSpPr/>
          <p:nvPr/>
        </p:nvSpPr>
        <p:spPr>
          <a:xfrm rot="16200000">
            <a:off x="6500283" y="1743796"/>
            <a:ext cx="211364" cy="2857420"/>
          </a:xfrm>
          <a:prstGeom prst="leftBrac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Rectangle 9"/>
          <p:cNvSpPr/>
          <p:nvPr/>
        </p:nvSpPr>
        <p:spPr>
          <a:xfrm>
            <a:off x="1795916" y="3329701"/>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chemeClr val="tx1"/>
                </a:solidFill>
                <a:latin typeface="Trebuchet MS" charset="0"/>
                <a:ea typeface="Trebuchet MS" charset="0"/>
                <a:cs typeface="Trebuchet MS" charset="0"/>
              </a:rPr>
              <a:t>3</a:t>
            </a:r>
            <a:r>
              <a:rPr lang="en-US" sz="1400" dirty="0" smtClean="0">
                <a:solidFill>
                  <a:schemeClr val="tx1"/>
                </a:solidFill>
                <a:latin typeface="Trebuchet MS" charset="0"/>
                <a:ea typeface="Trebuchet MS" charset="0"/>
                <a:cs typeface="Trebuchet MS" charset="0"/>
              </a:rPr>
              <a:t>7%</a:t>
            </a:r>
            <a:endParaRPr lang="en-US" sz="1400" dirty="0">
              <a:solidFill>
                <a:schemeClr val="tx1"/>
              </a:solidFill>
              <a:latin typeface="Trebuchet MS" charset="0"/>
              <a:ea typeface="Trebuchet MS" charset="0"/>
              <a:cs typeface="Trebuchet MS" charset="0"/>
            </a:endParaRPr>
          </a:p>
        </p:txBody>
      </p:sp>
      <p:sp>
        <p:nvSpPr>
          <p:cNvPr id="11" name="Rectangle 10"/>
          <p:cNvSpPr/>
          <p:nvPr/>
        </p:nvSpPr>
        <p:spPr>
          <a:xfrm>
            <a:off x="6259756" y="3278188"/>
            <a:ext cx="692418" cy="340803"/>
          </a:xfrm>
          <a:prstGeom prst="rect">
            <a:avLst/>
          </a:prstGeom>
          <a:no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latin typeface="Trebuchet MS" charset="0"/>
                <a:ea typeface="Trebuchet MS" charset="0"/>
                <a:cs typeface="Trebuchet MS" charset="0"/>
              </a:rPr>
              <a:t>37%</a:t>
            </a:r>
            <a:endParaRPr lang="en-US" sz="1400" dirty="0">
              <a:solidFill>
                <a:schemeClr val="tx1"/>
              </a:solidFill>
              <a:latin typeface="Trebuchet MS" charset="0"/>
              <a:ea typeface="Trebuchet MS" charset="0"/>
              <a:cs typeface="Trebuchet MS" charset="0"/>
            </a:endParaRPr>
          </a:p>
        </p:txBody>
      </p:sp>
      <p:sp>
        <p:nvSpPr>
          <p:cNvPr id="12" name="TextBox 11"/>
          <p:cNvSpPr txBox="1">
            <a:spLocks/>
          </p:cNvSpPr>
          <p:nvPr/>
        </p:nvSpPr>
        <p:spPr>
          <a:xfrm>
            <a:off x="4267201" y="3887739"/>
            <a:ext cx="4419600" cy="1815882"/>
          </a:xfrm>
          <a:prstGeom prst="rect">
            <a:avLst/>
          </a:prstGeom>
          <a:noFill/>
          <a:ln w="31750">
            <a:solidFill>
              <a:schemeClr val="bg1">
                <a:lumMod val="50000"/>
              </a:schemeClr>
            </a:solidFill>
          </a:ln>
        </p:spPr>
        <p:txBody>
          <a:bodyPr wrap="square" rtlCol="0" anchor="ctr">
            <a:spAutoFit/>
          </a:bodyPr>
          <a:lstStyle>
            <a:defPPr>
              <a:defRPr lang="en-US"/>
            </a:defPPr>
            <a:lvl1pPr>
              <a:defRPr sz="1600">
                <a:latin typeface="Trebuchet MS" charset="0"/>
                <a:ea typeface="Trebuchet MS" charset="0"/>
                <a:cs typeface="Trebuchet MS" charset="0"/>
              </a:defRPr>
            </a:lvl1pPr>
          </a:lstStyle>
          <a:p>
            <a:r>
              <a:rPr lang="en-US" dirty="0"/>
              <a:t>As we saw in the focus groups with younger people, awareness of the availability of anti-virus software for smartphones is very low, with most assuming that they are protected already</a:t>
            </a:r>
          </a:p>
          <a:p>
            <a:r>
              <a:rPr lang="en-US" dirty="0"/>
              <a:t>This assumption was particularly strong for  Apple devices and phones</a:t>
            </a:r>
          </a:p>
        </p:txBody>
      </p:sp>
    </p:spTree>
    <p:extLst>
      <p:ext uri="{BB962C8B-B14F-4D97-AF65-F5344CB8AC3E}">
        <p14:creationId xmlns:p14="http://schemas.microsoft.com/office/powerpoint/2010/main" val="477269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26182</TotalTime>
  <Words>1220</Words>
  <Application>Microsoft Office PowerPoint</Application>
  <PresentationFormat>On-screen Show (4:3)</PresentationFormat>
  <Paragraphs>95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Quantitative survey findings</vt:lpstr>
      <vt:lpstr>Summary</vt:lpstr>
      <vt:lpstr>Young people are more likely to say that online fraud would never happen to them than the national average</vt:lpstr>
      <vt:lpstr>In line with this, half of 18-24 year olds say they would never fall for an online scam</vt:lpstr>
      <vt:lpstr>Young people are less likely than the population as a whole to say they think about how secure their personal details are online</vt:lpstr>
      <vt:lpstr>Over half the population say they are confident that they know how to keep their personal details safe online</vt:lpstr>
      <vt:lpstr>Just under a quarter of the public think that young people are particularly at risk</vt:lpstr>
      <vt:lpstr>Over half of the public say they worry about using public wi-fi for online banking and shopping</vt:lpstr>
      <vt:lpstr>Young people are less likely to install anti-virus software on their mobile phones than the average for the public as a whole</vt:lpstr>
      <vt:lpstr>A third of 18-24 year olds say they learnt about online security when they were at school</vt:lpstr>
    </vt:vector>
  </TitlesOfParts>
  <Company>BritainThinks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BritainThinks</dc:creator>
  <cp:lastModifiedBy>Emma Smyth</cp:lastModifiedBy>
  <cp:revision>991</cp:revision>
  <cp:lastPrinted>2016-07-01T10:03:38Z</cp:lastPrinted>
  <dcterms:created xsi:type="dcterms:W3CDTF">2011-06-27T14:47:11Z</dcterms:created>
  <dcterms:modified xsi:type="dcterms:W3CDTF">2016-07-01T14:56:13Z</dcterms:modified>
</cp:coreProperties>
</file>